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256" r:id="rId2"/>
    <p:sldId id="257" r:id="rId3"/>
    <p:sldId id="432" r:id="rId4"/>
    <p:sldId id="371" r:id="rId5"/>
    <p:sldId id="369" r:id="rId6"/>
    <p:sldId id="370" r:id="rId7"/>
    <p:sldId id="284" r:id="rId8"/>
    <p:sldId id="267" r:id="rId9"/>
    <p:sldId id="372" r:id="rId10"/>
    <p:sldId id="373" r:id="rId11"/>
    <p:sldId id="374" r:id="rId12"/>
    <p:sldId id="375" r:id="rId13"/>
    <p:sldId id="376" r:id="rId14"/>
    <p:sldId id="434" r:id="rId15"/>
    <p:sldId id="322" r:id="rId16"/>
    <p:sldId id="293" r:id="rId17"/>
    <p:sldId id="354" r:id="rId18"/>
    <p:sldId id="294" r:id="rId19"/>
    <p:sldId id="295" r:id="rId20"/>
    <p:sldId id="377" r:id="rId21"/>
    <p:sldId id="499" r:id="rId22"/>
    <p:sldId id="296" r:id="rId23"/>
    <p:sldId id="356" r:id="rId24"/>
    <p:sldId id="313" r:id="rId25"/>
    <p:sldId id="357" r:id="rId26"/>
    <p:sldId id="297" r:id="rId27"/>
    <p:sldId id="435" r:id="rId28"/>
    <p:sldId id="298" r:id="rId29"/>
    <p:sldId id="311" r:id="rId30"/>
    <p:sldId id="312" r:id="rId31"/>
    <p:sldId id="358" r:id="rId32"/>
    <p:sldId id="500" r:id="rId33"/>
    <p:sldId id="302" r:id="rId34"/>
    <p:sldId id="359" r:id="rId35"/>
    <p:sldId id="299" r:id="rId36"/>
    <p:sldId id="300" r:id="rId37"/>
    <p:sldId id="360" r:id="rId38"/>
    <p:sldId id="304" r:id="rId39"/>
    <p:sldId id="308" r:id="rId40"/>
    <p:sldId id="361" r:id="rId41"/>
    <p:sldId id="315" r:id="rId42"/>
    <p:sldId id="362" r:id="rId43"/>
    <p:sldId id="316" r:id="rId44"/>
    <p:sldId id="363" r:id="rId45"/>
    <p:sldId id="317" r:id="rId46"/>
    <p:sldId id="364" r:id="rId47"/>
    <p:sldId id="318" r:id="rId48"/>
    <p:sldId id="319" r:id="rId49"/>
    <p:sldId id="365" r:id="rId50"/>
    <p:sldId id="320" r:id="rId51"/>
    <p:sldId id="321" r:id="rId52"/>
    <p:sldId id="424" r:id="rId53"/>
    <p:sldId id="425" r:id="rId54"/>
    <p:sldId id="426" r:id="rId55"/>
    <p:sldId id="427" r:id="rId56"/>
    <p:sldId id="428" r:id="rId57"/>
    <p:sldId id="323" r:id="rId58"/>
    <p:sldId id="352" r:id="rId59"/>
    <p:sldId id="282" r:id="rId60"/>
  </p:sldIdLst>
  <p:sldSz cx="121793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8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xfrm>
            <a:off x="1143000" y="685800"/>
            <a:ext cx="4572000" cy="3429000"/>
          </a:xfrm>
          <a:prstGeom prst="rect">
            <a:avLst/>
          </a:prstGeom>
        </p:spPr>
        <p:txBody>
          <a:bodyPr/>
          <a:lstStyle/>
          <a:p>
            <a:endParaRPr/>
          </a:p>
        </p:txBody>
      </p:sp>
      <p:sp>
        <p:nvSpPr>
          <p:cNvPr id="225" name="Shape 2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等线" panose="02010600030101010101" charset="-122"/>
      </a:defRPr>
    </a:lvl1pPr>
    <a:lvl2pPr indent="228600" latinLnBrk="0">
      <a:defRPr sz="1200">
        <a:latin typeface="+mj-lt"/>
        <a:ea typeface="+mj-ea"/>
        <a:cs typeface="+mj-cs"/>
        <a:sym typeface="等线" panose="02010600030101010101" charset="-122"/>
      </a:defRPr>
    </a:lvl2pPr>
    <a:lvl3pPr indent="457200" latinLnBrk="0">
      <a:defRPr sz="1200">
        <a:latin typeface="+mj-lt"/>
        <a:ea typeface="+mj-ea"/>
        <a:cs typeface="+mj-cs"/>
        <a:sym typeface="等线" panose="02010600030101010101" charset="-122"/>
      </a:defRPr>
    </a:lvl3pPr>
    <a:lvl4pPr indent="685800" latinLnBrk="0">
      <a:defRPr sz="1200">
        <a:latin typeface="+mj-lt"/>
        <a:ea typeface="+mj-ea"/>
        <a:cs typeface="+mj-cs"/>
        <a:sym typeface="等线" panose="02010600030101010101" charset="-122"/>
      </a:defRPr>
    </a:lvl4pPr>
    <a:lvl5pPr indent="914400" latinLnBrk="0">
      <a:defRPr sz="1200">
        <a:latin typeface="+mj-lt"/>
        <a:ea typeface="+mj-ea"/>
        <a:cs typeface="+mj-cs"/>
        <a:sym typeface="等线" panose="02010600030101010101" charset="-122"/>
      </a:defRPr>
    </a:lvl5pPr>
    <a:lvl6pPr indent="1143000" latinLnBrk="0">
      <a:defRPr sz="1200">
        <a:latin typeface="+mj-lt"/>
        <a:ea typeface="+mj-ea"/>
        <a:cs typeface="+mj-cs"/>
        <a:sym typeface="等线" panose="02010600030101010101" charset="-122"/>
      </a:defRPr>
    </a:lvl6pPr>
    <a:lvl7pPr indent="1371600" latinLnBrk="0">
      <a:defRPr sz="1200">
        <a:latin typeface="+mj-lt"/>
        <a:ea typeface="+mj-ea"/>
        <a:cs typeface="+mj-cs"/>
        <a:sym typeface="等线" panose="02010600030101010101" charset="-122"/>
      </a:defRPr>
    </a:lvl7pPr>
    <a:lvl8pPr indent="1600200" latinLnBrk="0">
      <a:defRPr sz="1200">
        <a:latin typeface="+mj-lt"/>
        <a:ea typeface="+mj-ea"/>
        <a:cs typeface="+mj-cs"/>
        <a:sym typeface="等线" panose="02010600030101010101" charset="-122"/>
      </a:defRPr>
    </a:lvl8pPr>
    <a:lvl9pPr indent="1828800" latinLnBrk="0">
      <a:defRPr sz="1200">
        <a:latin typeface="+mj-lt"/>
        <a:ea typeface="+mj-ea"/>
        <a:cs typeface="+mj-cs"/>
        <a:sym typeface="等线" panose="02010600030101010101" charset="-122"/>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标题文本"/>
          <p:cNvSpPr txBox="1">
            <a:spLocks noGrp="1"/>
          </p:cNvSpPr>
          <p:nvPr>
            <p:ph type="title" hasCustomPrompt="1"/>
          </p:nvPr>
        </p:nvSpPr>
        <p:spPr>
          <a:xfrm>
            <a:off x="962960" y="4407923"/>
            <a:ext cx="10361852" cy="1362391"/>
          </a:xfrm>
          <a:prstGeom prst="rect">
            <a:avLst/>
          </a:prstGeom>
        </p:spPr>
        <p:txBody>
          <a:bodyPr anchor="t"/>
          <a:lstStyle>
            <a:lvl1pPr algn="l">
              <a:defRPr sz="5400" b="1" cap="all"/>
            </a:lvl1pPr>
          </a:lstStyle>
          <a:p>
            <a:r>
              <a:t>标题文本</a:t>
            </a:r>
          </a:p>
        </p:txBody>
      </p:sp>
      <p:sp>
        <p:nvSpPr>
          <p:cNvPr id="30" name="正文级别 1…"/>
          <p:cNvSpPr txBox="1">
            <a:spLocks noGrp="1"/>
          </p:cNvSpPr>
          <p:nvPr>
            <p:ph type="body" sz="quarter" idx="1" hasCustomPrompt="1"/>
          </p:nvPr>
        </p:nvSpPr>
        <p:spPr>
          <a:xfrm>
            <a:off x="962960" y="2907387"/>
            <a:ext cx="10361852" cy="1500535"/>
          </a:xfrm>
          <a:prstGeom prst="rect">
            <a:avLst/>
          </a:prstGeom>
        </p:spPr>
        <p:txBody>
          <a:bodyPr anchor="b"/>
          <a:lstStyle>
            <a:lvl1pPr marL="0" indent="0">
              <a:spcBef>
                <a:spcPts val="600"/>
              </a:spcBef>
              <a:buSzTx/>
              <a:buFontTx/>
              <a:buNone/>
              <a:defRPr sz="2700">
                <a:solidFill>
                  <a:srgbClr val="888888"/>
                </a:solidFill>
              </a:defRPr>
            </a:lvl1pPr>
            <a:lvl2pPr marL="0" indent="609600">
              <a:spcBef>
                <a:spcPts val="600"/>
              </a:spcBef>
              <a:buSzTx/>
              <a:buFontTx/>
              <a:buNone/>
              <a:defRPr sz="2700">
                <a:solidFill>
                  <a:srgbClr val="888888"/>
                </a:solidFill>
              </a:defRPr>
            </a:lvl2pPr>
            <a:lvl3pPr marL="0" indent="1219200">
              <a:spcBef>
                <a:spcPts val="600"/>
              </a:spcBef>
              <a:buSzTx/>
              <a:buFontTx/>
              <a:buNone/>
              <a:defRPr sz="2700">
                <a:solidFill>
                  <a:srgbClr val="888888"/>
                </a:solidFill>
              </a:defRPr>
            </a:lvl3pPr>
            <a:lvl4pPr marL="0" indent="1828800">
              <a:spcBef>
                <a:spcPts val="600"/>
              </a:spcBef>
              <a:buSzTx/>
              <a:buFontTx/>
              <a:buNone/>
              <a:defRPr sz="2700">
                <a:solidFill>
                  <a:srgbClr val="888888"/>
                </a:solidFill>
              </a:defRPr>
            </a:lvl4pPr>
            <a:lvl5pPr marL="0" indent="2438400">
              <a:spcBef>
                <a:spcPts val="600"/>
              </a:spcBef>
              <a:buSzTx/>
              <a:buFontTx/>
              <a:buNone/>
              <a:defRPr sz="27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10" name="标题文本"/>
          <p:cNvSpPr txBox="1">
            <a:spLocks noGrp="1"/>
          </p:cNvSpPr>
          <p:nvPr>
            <p:ph type="title" hasCustomPrompt="1"/>
          </p:nvPr>
        </p:nvSpPr>
        <p:spPr>
          <a:xfrm>
            <a:off x="8838049" y="274703"/>
            <a:ext cx="2742844" cy="5852881"/>
          </a:xfrm>
          <a:prstGeom prst="rect">
            <a:avLst/>
          </a:prstGeom>
        </p:spPr>
        <p:txBody>
          <a:bodyPr/>
          <a:lstStyle/>
          <a:p>
            <a:r>
              <a:t>标题文本</a:t>
            </a:r>
          </a:p>
        </p:txBody>
      </p:sp>
      <p:sp>
        <p:nvSpPr>
          <p:cNvPr id="111" name="正文级别 1…"/>
          <p:cNvSpPr txBox="1">
            <a:spLocks noGrp="1"/>
          </p:cNvSpPr>
          <p:nvPr>
            <p:ph type="body" idx="1" hasCustomPrompt="1"/>
          </p:nvPr>
        </p:nvSpPr>
        <p:spPr>
          <a:xfrm>
            <a:off x="609522" y="274703"/>
            <a:ext cx="8025356" cy="5852881"/>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1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19" name="幻灯片编号"/>
          <p:cNvSpPr txBox="1">
            <a:spLocks noGrp="1"/>
          </p:cNvSpPr>
          <p:nvPr>
            <p:ph type="sldNum" sz="quarter" idx="2"/>
          </p:nvPr>
        </p:nvSpPr>
        <p:spPr>
          <a:xfrm>
            <a:off x="5886661" y="6172200"/>
            <a:ext cx="2841838" cy="368301"/>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幻灯片">
    <p:bg>
      <p:bgPr>
        <a:solidFill>
          <a:srgbClr val="FFFFFF"/>
        </a:solidFill>
        <a:effectLst/>
      </p:bgPr>
    </p:bg>
    <p:spTree>
      <p:nvGrpSpPr>
        <p:cNvPr id="1" name=""/>
        <p:cNvGrpSpPr/>
        <p:nvPr/>
      </p:nvGrpSpPr>
      <p:grpSpPr>
        <a:xfrm>
          <a:off x="0" y="0"/>
          <a:ext cx="0" cy="0"/>
          <a:chOff x="0" y="0"/>
          <a:chExt cx="0" cy="0"/>
        </a:xfrm>
      </p:grpSpPr>
      <p:sp>
        <p:nvSpPr>
          <p:cNvPr id="126" name="标题文本"/>
          <p:cNvSpPr txBox="1">
            <a:spLocks noGrp="1"/>
          </p:cNvSpPr>
          <p:nvPr>
            <p:ph type="title" hasCustomPrompt="1"/>
          </p:nvPr>
        </p:nvSpPr>
        <p:spPr>
          <a:xfrm>
            <a:off x="1523802" y="1122623"/>
            <a:ext cx="9142811" cy="2388154"/>
          </a:xfrm>
          <a:prstGeom prst="rect">
            <a:avLst/>
          </a:prstGeom>
        </p:spPr>
        <p:txBody>
          <a:bodyPr lIns="45719" tIns="45719" rIns="45719" bIns="45719" anchor="b"/>
          <a:lstStyle>
            <a:lvl1pPr defTabSz="914400">
              <a:lnSpc>
                <a:spcPct val="90000"/>
              </a:lnSpc>
              <a:defRPr>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127" name="正文级别 1…"/>
          <p:cNvSpPr txBox="1">
            <a:spLocks noGrp="1"/>
          </p:cNvSpPr>
          <p:nvPr>
            <p:ph type="body" sz="quarter" idx="1" hasCustomPrompt="1"/>
          </p:nvPr>
        </p:nvSpPr>
        <p:spPr>
          <a:xfrm>
            <a:off x="1523802" y="3602871"/>
            <a:ext cx="9142811" cy="1656146"/>
          </a:xfrm>
          <a:prstGeom prst="rect">
            <a:avLst/>
          </a:prstGeom>
        </p:spPr>
        <p:txBody>
          <a:bodyPr lIns="45719" tIns="45719" rIns="45719" bIns="45719"/>
          <a:lstStyle>
            <a:lvl1pPr marL="0" indent="0" algn="ctr" defTabSz="914400">
              <a:lnSpc>
                <a:spcPct val="90000"/>
              </a:lnSpc>
              <a:buSzTx/>
              <a:buFontTx/>
              <a:buNone/>
              <a:defRPr sz="2400"/>
            </a:lvl1pPr>
            <a:lvl2pPr marL="0" indent="457200" algn="ctr" defTabSz="914400">
              <a:lnSpc>
                <a:spcPct val="90000"/>
              </a:lnSpc>
              <a:buSzTx/>
              <a:buFontTx/>
              <a:buNone/>
              <a:defRPr sz="2400"/>
            </a:lvl2pPr>
            <a:lvl3pPr marL="0" indent="914400" algn="ctr" defTabSz="914400">
              <a:lnSpc>
                <a:spcPct val="90000"/>
              </a:lnSpc>
              <a:buSzTx/>
              <a:buFontTx/>
              <a:buNone/>
              <a:defRPr sz="2400"/>
            </a:lvl3pPr>
            <a:lvl4pPr marL="0" indent="1371600" algn="ctr" defTabSz="914400">
              <a:lnSpc>
                <a:spcPct val="90000"/>
              </a:lnSpc>
              <a:buSzTx/>
              <a:buFontTx/>
              <a:buNone/>
              <a:defRPr sz="2400"/>
            </a:lvl4pPr>
            <a:lvl5pPr marL="0" indent="1828800" algn="ctr" defTabSz="914400">
              <a:lnSpc>
                <a:spcPct val="90000"/>
              </a:lnSpc>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128" name="幻灯片编号"/>
          <p:cNvSpPr txBox="1">
            <a:spLocks noGrp="1"/>
          </p:cNvSpPr>
          <p:nvPr>
            <p:ph type="sldNum" sz="quarter" idx="2"/>
          </p:nvPr>
        </p:nvSpPr>
        <p:spPr>
          <a:xfrm>
            <a:off x="11088340" y="6405807"/>
            <a:ext cx="263983" cy="269241"/>
          </a:xfrm>
          <a:prstGeom prst="rect">
            <a:avLst/>
          </a:prstGeom>
        </p:spPr>
        <p:txBody>
          <a:bodyPr lIns="45719" tIns="45719" rIns="45719" bIns="45719"/>
          <a:lstStyle>
            <a:lvl1pPr>
              <a:defRPr sz="1200"/>
            </a:lvl1pPr>
          </a:lstStyle>
          <a:p>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和内容">
    <p:bg>
      <p:bgPr>
        <a:solidFill>
          <a:srgbClr val="FFFFFF"/>
        </a:solidFill>
        <a:effectLst/>
      </p:bgPr>
    </p:bg>
    <p:spTree>
      <p:nvGrpSpPr>
        <p:cNvPr id="1" name=""/>
        <p:cNvGrpSpPr/>
        <p:nvPr/>
      </p:nvGrpSpPr>
      <p:grpSpPr>
        <a:xfrm>
          <a:off x="0" y="0"/>
          <a:ext cx="0" cy="0"/>
          <a:chOff x="0" y="0"/>
          <a:chExt cx="0" cy="0"/>
        </a:xfrm>
      </p:grpSpPr>
      <p:sp>
        <p:nvSpPr>
          <p:cNvPr id="135" name="标题文本"/>
          <p:cNvSpPr txBox="1">
            <a:spLocks noGrp="1"/>
          </p:cNvSpPr>
          <p:nvPr>
            <p:ph type="title" hasCustomPrompt="1"/>
          </p:nvPr>
        </p:nvSpPr>
        <p:spPr>
          <a:xfrm>
            <a:off x="838090" y="365209"/>
            <a:ext cx="10514233" cy="1325872"/>
          </a:xfrm>
          <a:prstGeom prst="rect">
            <a:avLst/>
          </a:prstGeom>
        </p:spPr>
        <p:txBody>
          <a:bodyPr lIns="45719" tIns="45719" rIns="45719" bIns="45719"/>
          <a:lstStyle>
            <a:lvl1pPr algn="l" defTabSz="914400">
              <a:lnSpc>
                <a:spcPct val="90000"/>
              </a:lnSpc>
              <a:defRPr sz="4400">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136" name="正文级别 1…"/>
          <p:cNvSpPr txBox="1">
            <a:spLocks noGrp="1"/>
          </p:cNvSpPr>
          <p:nvPr>
            <p:ph type="body" idx="1" hasCustomPrompt="1"/>
          </p:nvPr>
        </p:nvSpPr>
        <p:spPr>
          <a:xfrm>
            <a:off x="838090" y="1826048"/>
            <a:ext cx="10514233" cy="4352347"/>
          </a:xfrm>
          <a:prstGeom prst="rect">
            <a:avLst/>
          </a:prstGeom>
        </p:spPr>
        <p:txBody>
          <a:bodyPr lIns="45719" tIns="45719" rIns="45719" bIns="45719"/>
          <a:lstStyle>
            <a:lvl1pPr marL="228600" indent="-228600" defTabSz="914400">
              <a:lnSpc>
                <a:spcPct val="90000"/>
              </a:lnSpc>
              <a:defRPr sz="2800"/>
            </a:lvl1pPr>
            <a:lvl2pPr marL="723900" indent="-266700" defTabSz="914400">
              <a:lnSpc>
                <a:spcPct val="90000"/>
              </a:lnSpc>
              <a:buChar char="•"/>
              <a:defRPr sz="2800"/>
            </a:lvl2pPr>
            <a:lvl3pPr marL="1234440" indent="-320040" defTabSz="914400">
              <a:lnSpc>
                <a:spcPct val="90000"/>
              </a:lnSpc>
              <a:defRPr sz="2800"/>
            </a:lvl3pPr>
            <a:lvl4pPr marL="1727200" indent="-355600" defTabSz="914400">
              <a:lnSpc>
                <a:spcPct val="90000"/>
              </a:lnSpc>
              <a:buChar char="•"/>
              <a:defRPr sz="2800"/>
            </a:lvl4pPr>
            <a:lvl5pPr marL="2184400" indent="-355600" defTabSz="914400">
              <a:lnSpc>
                <a:spcPct val="90000"/>
              </a:lnSpc>
              <a:buChar char="•"/>
              <a:defRPr sz="2800"/>
            </a:lvl5pPr>
          </a:lstStyle>
          <a:p>
            <a:r>
              <a:t>正文级别 1</a:t>
            </a:r>
          </a:p>
          <a:p>
            <a:pPr lvl="1"/>
            <a:r>
              <a:t>正文级别 2</a:t>
            </a:r>
          </a:p>
          <a:p>
            <a:pPr lvl="2"/>
            <a:r>
              <a:t>正文级别 3</a:t>
            </a:r>
          </a:p>
          <a:p>
            <a:pPr lvl="3"/>
            <a:r>
              <a:t>正文级别 4</a:t>
            </a:r>
          </a:p>
          <a:p>
            <a:pPr lvl="4"/>
            <a:r>
              <a:t>正文级别 5</a:t>
            </a:r>
          </a:p>
        </p:txBody>
      </p:sp>
      <p:sp>
        <p:nvSpPr>
          <p:cNvPr id="137" name="幻灯片编号"/>
          <p:cNvSpPr txBox="1">
            <a:spLocks noGrp="1"/>
          </p:cNvSpPr>
          <p:nvPr>
            <p:ph type="sldNum" sz="quarter" idx="2"/>
          </p:nvPr>
        </p:nvSpPr>
        <p:spPr>
          <a:xfrm>
            <a:off x="11088340" y="6405807"/>
            <a:ext cx="263983" cy="269241"/>
          </a:xfrm>
          <a:prstGeom prst="rect">
            <a:avLst/>
          </a:prstGeom>
        </p:spPr>
        <p:txBody>
          <a:bodyPr lIns="45719" tIns="45719" rIns="45719" bIns="45719"/>
          <a:lstStyle>
            <a:lvl1pPr>
              <a:defRPr sz="1200"/>
            </a:lvl1pPr>
          </a:lstStyle>
          <a:p>
            <a:fld id="{86CB4B4D-7CA3-9044-876B-883B54F8677D}" type="slidenum">
              <a:rPr/>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节标题">
    <p:bg>
      <p:bgPr>
        <a:solidFill>
          <a:srgbClr val="FFFFFF"/>
        </a:solidFill>
        <a:effectLst/>
      </p:bgPr>
    </p:bg>
    <p:spTree>
      <p:nvGrpSpPr>
        <p:cNvPr id="1" name=""/>
        <p:cNvGrpSpPr/>
        <p:nvPr/>
      </p:nvGrpSpPr>
      <p:grpSpPr>
        <a:xfrm>
          <a:off x="0" y="0"/>
          <a:ext cx="0" cy="0"/>
          <a:chOff x="0" y="0"/>
          <a:chExt cx="0" cy="0"/>
        </a:xfrm>
      </p:grpSpPr>
      <p:sp>
        <p:nvSpPr>
          <p:cNvPr id="144" name="标题文本"/>
          <p:cNvSpPr txBox="1">
            <a:spLocks noGrp="1"/>
          </p:cNvSpPr>
          <p:nvPr>
            <p:ph type="title" hasCustomPrompt="1"/>
          </p:nvPr>
        </p:nvSpPr>
        <p:spPr>
          <a:xfrm>
            <a:off x="831741" y="1710133"/>
            <a:ext cx="10514233" cy="2853399"/>
          </a:xfrm>
          <a:prstGeom prst="rect">
            <a:avLst/>
          </a:prstGeom>
        </p:spPr>
        <p:txBody>
          <a:bodyPr lIns="45719" tIns="45719" rIns="45719" bIns="45719" anchor="b"/>
          <a:lstStyle>
            <a:lvl1pPr algn="l" defTabSz="914400">
              <a:lnSpc>
                <a:spcPct val="90000"/>
              </a:lnSpc>
              <a:defRPr>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145" name="正文级别 1…"/>
          <p:cNvSpPr txBox="1">
            <a:spLocks noGrp="1"/>
          </p:cNvSpPr>
          <p:nvPr>
            <p:ph type="body" sz="quarter" idx="1" hasCustomPrompt="1"/>
          </p:nvPr>
        </p:nvSpPr>
        <p:spPr>
          <a:xfrm>
            <a:off x="831741" y="4590526"/>
            <a:ext cx="10514233" cy="1500534"/>
          </a:xfrm>
          <a:prstGeom prst="rect">
            <a:avLst/>
          </a:prstGeom>
        </p:spPr>
        <p:txBody>
          <a:bodyPr lIns="45719" tIns="45719" rIns="45719" bIns="45719"/>
          <a:lstStyle>
            <a:lvl1pPr marL="0" indent="0" defTabSz="914400">
              <a:lnSpc>
                <a:spcPct val="90000"/>
              </a:lnSpc>
              <a:buSzTx/>
              <a:buFontTx/>
              <a:buNone/>
              <a:defRPr sz="2400">
                <a:solidFill>
                  <a:srgbClr val="888888"/>
                </a:solidFill>
              </a:defRPr>
            </a:lvl1pPr>
            <a:lvl2pPr marL="0" indent="457200" defTabSz="914400">
              <a:lnSpc>
                <a:spcPct val="90000"/>
              </a:lnSpc>
              <a:buSzTx/>
              <a:buFontTx/>
              <a:buNone/>
              <a:defRPr sz="2400">
                <a:solidFill>
                  <a:srgbClr val="888888"/>
                </a:solidFill>
              </a:defRPr>
            </a:lvl2pPr>
            <a:lvl3pPr marL="0" indent="914400" defTabSz="914400">
              <a:lnSpc>
                <a:spcPct val="90000"/>
              </a:lnSpc>
              <a:buSzTx/>
              <a:buFontTx/>
              <a:buNone/>
              <a:defRPr sz="2400">
                <a:solidFill>
                  <a:srgbClr val="888888"/>
                </a:solidFill>
              </a:defRPr>
            </a:lvl3pPr>
            <a:lvl4pPr marL="0" indent="1371600" defTabSz="914400">
              <a:lnSpc>
                <a:spcPct val="90000"/>
              </a:lnSpc>
              <a:buSzTx/>
              <a:buFontTx/>
              <a:buNone/>
              <a:defRPr sz="2400">
                <a:solidFill>
                  <a:srgbClr val="888888"/>
                </a:solidFill>
              </a:defRPr>
            </a:lvl4pPr>
            <a:lvl5pPr marL="0" indent="1828800" defTabSz="914400">
              <a:lnSpc>
                <a:spcPct val="90000"/>
              </a:lnSpc>
              <a:buSzTx/>
              <a:buFontTx/>
              <a:buNone/>
              <a:defRPr sz="24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146" name="幻灯片编号"/>
          <p:cNvSpPr txBox="1">
            <a:spLocks noGrp="1"/>
          </p:cNvSpPr>
          <p:nvPr>
            <p:ph type="sldNum" sz="quarter" idx="2"/>
          </p:nvPr>
        </p:nvSpPr>
        <p:spPr>
          <a:xfrm>
            <a:off x="11088340" y="6405807"/>
            <a:ext cx="263983" cy="269241"/>
          </a:xfrm>
          <a:prstGeom prst="rect">
            <a:avLst/>
          </a:prstGeom>
        </p:spPr>
        <p:txBody>
          <a:bodyPr lIns="45719" tIns="45719" rIns="45719" bIns="45719"/>
          <a:lstStyle>
            <a:lvl1pPr>
              <a:defRPr sz="1200"/>
            </a:lvl1pPr>
          </a:lstStyle>
          <a:p>
            <a:fld id="{86CB4B4D-7CA3-9044-876B-883B54F8677D}" type="slidenum">
              <a:rPr/>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两栏内容">
    <p:bg>
      <p:bgPr>
        <a:solidFill>
          <a:srgbClr val="FFFFFF"/>
        </a:solidFill>
        <a:effectLst/>
      </p:bgPr>
    </p:bg>
    <p:spTree>
      <p:nvGrpSpPr>
        <p:cNvPr id="1" name=""/>
        <p:cNvGrpSpPr/>
        <p:nvPr/>
      </p:nvGrpSpPr>
      <p:grpSpPr>
        <a:xfrm>
          <a:off x="0" y="0"/>
          <a:ext cx="0" cy="0"/>
          <a:chOff x="0" y="0"/>
          <a:chExt cx="0" cy="0"/>
        </a:xfrm>
      </p:grpSpPr>
      <p:sp>
        <p:nvSpPr>
          <p:cNvPr id="153" name="标题文本"/>
          <p:cNvSpPr txBox="1">
            <a:spLocks noGrp="1"/>
          </p:cNvSpPr>
          <p:nvPr>
            <p:ph type="title" hasCustomPrompt="1"/>
          </p:nvPr>
        </p:nvSpPr>
        <p:spPr>
          <a:xfrm>
            <a:off x="838090" y="365209"/>
            <a:ext cx="10514233" cy="1325872"/>
          </a:xfrm>
          <a:prstGeom prst="rect">
            <a:avLst/>
          </a:prstGeom>
        </p:spPr>
        <p:txBody>
          <a:bodyPr lIns="45719" tIns="45719" rIns="45719" bIns="45719"/>
          <a:lstStyle>
            <a:lvl1pPr algn="l" defTabSz="914400">
              <a:lnSpc>
                <a:spcPct val="90000"/>
              </a:lnSpc>
              <a:defRPr sz="4400">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154" name="正文级别 1…"/>
          <p:cNvSpPr txBox="1">
            <a:spLocks noGrp="1"/>
          </p:cNvSpPr>
          <p:nvPr>
            <p:ph type="body" sz="half" idx="1" hasCustomPrompt="1"/>
          </p:nvPr>
        </p:nvSpPr>
        <p:spPr>
          <a:xfrm>
            <a:off x="838090" y="1826048"/>
            <a:ext cx="5180928" cy="4352347"/>
          </a:xfrm>
          <a:prstGeom prst="rect">
            <a:avLst/>
          </a:prstGeom>
        </p:spPr>
        <p:txBody>
          <a:bodyPr lIns="45719" tIns="45719" rIns="45719" bIns="45719"/>
          <a:lstStyle>
            <a:lvl1pPr marL="228600" indent="-228600" defTabSz="914400">
              <a:lnSpc>
                <a:spcPct val="90000"/>
              </a:lnSpc>
              <a:defRPr sz="2800"/>
            </a:lvl1pPr>
            <a:lvl2pPr marL="723900" indent="-266700" defTabSz="914400">
              <a:lnSpc>
                <a:spcPct val="90000"/>
              </a:lnSpc>
              <a:buChar char="•"/>
              <a:defRPr sz="2800"/>
            </a:lvl2pPr>
            <a:lvl3pPr marL="1234440" indent="-320040" defTabSz="914400">
              <a:lnSpc>
                <a:spcPct val="90000"/>
              </a:lnSpc>
              <a:defRPr sz="2800"/>
            </a:lvl3pPr>
            <a:lvl4pPr marL="1727200" indent="-355600" defTabSz="914400">
              <a:lnSpc>
                <a:spcPct val="90000"/>
              </a:lnSpc>
              <a:buChar char="•"/>
              <a:defRPr sz="2800"/>
            </a:lvl4pPr>
            <a:lvl5pPr marL="2184400" indent="-355600" defTabSz="914400">
              <a:lnSpc>
                <a:spcPct val="90000"/>
              </a:lnSpc>
              <a:buChar char="•"/>
              <a:defRPr sz="2800"/>
            </a:lvl5pPr>
          </a:lstStyle>
          <a:p>
            <a:r>
              <a:t>正文级别 1</a:t>
            </a:r>
          </a:p>
          <a:p>
            <a:pPr lvl="1"/>
            <a:r>
              <a:t>正文级别 2</a:t>
            </a:r>
          </a:p>
          <a:p>
            <a:pPr lvl="2"/>
            <a:r>
              <a:t>正文级别 3</a:t>
            </a:r>
          </a:p>
          <a:p>
            <a:pPr lvl="3"/>
            <a:r>
              <a:t>正文级别 4</a:t>
            </a:r>
          </a:p>
          <a:p>
            <a:pPr lvl="4"/>
            <a:r>
              <a:t>正文级别 5</a:t>
            </a:r>
          </a:p>
        </p:txBody>
      </p:sp>
      <p:sp>
        <p:nvSpPr>
          <p:cNvPr id="155" name="幻灯片编号"/>
          <p:cNvSpPr txBox="1">
            <a:spLocks noGrp="1"/>
          </p:cNvSpPr>
          <p:nvPr>
            <p:ph type="sldNum" sz="quarter" idx="2"/>
          </p:nvPr>
        </p:nvSpPr>
        <p:spPr>
          <a:xfrm>
            <a:off x="11088340" y="6405807"/>
            <a:ext cx="263983" cy="269241"/>
          </a:xfrm>
          <a:prstGeom prst="rect">
            <a:avLst/>
          </a:prstGeom>
        </p:spPr>
        <p:txBody>
          <a:bodyPr lIns="45719" tIns="45719" rIns="45719" bIns="45719"/>
          <a:lstStyle>
            <a:lvl1pPr>
              <a:defRPr sz="1200"/>
            </a:lvl1pPr>
          </a:lstStyle>
          <a:p>
            <a:fld id="{86CB4B4D-7CA3-9044-876B-883B54F8677D}" type="slidenum">
              <a:rPr/>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比较">
    <p:bg>
      <p:bgPr>
        <a:solidFill>
          <a:srgbClr val="FFFFFF"/>
        </a:solidFill>
        <a:effectLst/>
      </p:bgPr>
    </p:bg>
    <p:spTree>
      <p:nvGrpSpPr>
        <p:cNvPr id="1" name=""/>
        <p:cNvGrpSpPr/>
        <p:nvPr/>
      </p:nvGrpSpPr>
      <p:grpSpPr>
        <a:xfrm>
          <a:off x="0" y="0"/>
          <a:ext cx="0" cy="0"/>
          <a:chOff x="0" y="0"/>
          <a:chExt cx="0" cy="0"/>
        </a:xfrm>
      </p:grpSpPr>
      <p:sp>
        <p:nvSpPr>
          <p:cNvPr id="162" name="标题文本"/>
          <p:cNvSpPr txBox="1">
            <a:spLocks noGrp="1"/>
          </p:cNvSpPr>
          <p:nvPr>
            <p:ph type="title" hasCustomPrompt="1"/>
          </p:nvPr>
        </p:nvSpPr>
        <p:spPr>
          <a:xfrm>
            <a:off x="839678" y="365209"/>
            <a:ext cx="10514233" cy="1325872"/>
          </a:xfrm>
          <a:prstGeom prst="rect">
            <a:avLst/>
          </a:prstGeom>
        </p:spPr>
        <p:txBody>
          <a:bodyPr lIns="45719" tIns="45719" rIns="45719" bIns="45719"/>
          <a:lstStyle>
            <a:lvl1pPr algn="l" defTabSz="914400">
              <a:lnSpc>
                <a:spcPct val="90000"/>
              </a:lnSpc>
              <a:defRPr sz="4400">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163" name="正文级别 1…"/>
          <p:cNvSpPr txBox="1">
            <a:spLocks noGrp="1"/>
          </p:cNvSpPr>
          <p:nvPr>
            <p:ph type="body" sz="quarter" idx="1" hasCustomPrompt="1"/>
          </p:nvPr>
        </p:nvSpPr>
        <p:spPr>
          <a:xfrm>
            <a:off x="839678" y="1681552"/>
            <a:ext cx="5157117" cy="824104"/>
          </a:xfrm>
          <a:prstGeom prst="rect">
            <a:avLst/>
          </a:prstGeom>
        </p:spPr>
        <p:txBody>
          <a:bodyPr lIns="45719" tIns="45719" rIns="45719" bIns="45719" anchor="b"/>
          <a:lstStyle>
            <a:lvl1pPr marL="0" indent="0" defTabSz="914400">
              <a:lnSpc>
                <a:spcPct val="90000"/>
              </a:lnSpc>
              <a:buSzTx/>
              <a:buFontTx/>
              <a:buNone/>
              <a:defRPr sz="2400" b="1"/>
            </a:lvl1pPr>
            <a:lvl2pPr marL="0" indent="457200" defTabSz="914400">
              <a:lnSpc>
                <a:spcPct val="90000"/>
              </a:lnSpc>
              <a:buSzTx/>
              <a:buFontTx/>
              <a:buNone/>
              <a:defRPr sz="2400" b="1"/>
            </a:lvl2pPr>
            <a:lvl3pPr marL="0" indent="914400" defTabSz="914400">
              <a:lnSpc>
                <a:spcPct val="90000"/>
              </a:lnSpc>
              <a:buSzTx/>
              <a:buFontTx/>
              <a:buNone/>
              <a:defRPr sz="2400" b="1"/>
            </a:lvl3pPr>
            <a:lvl4pPr marL="0" indent="1371600" defTabSz="914400">
              <a:lnSpc>
                <a:spcPct val="90000"/>
              </a:lnSpc>
              <a:buSzTx/>
              <a:buFontTx/>
              <a:buNone/>
              <a:defRPr sz="2400" b="1"/>
            </a:lvl4pPr>
            <a:lvl5pPr marL="0" indent="1828800" defTabSz="914400">
              <a:lnSpc>
                <a:spcPct val="90000"/>
              </a:lnSpc>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164" name="Text Placeholder 4"/>
          <p:cNvSpPr>
            <a:spLocks noGrp="1"/>
          </p:cNvSpPr>
          <p:nvPr>
            <p:ph type="body" sz="quarter" idx="13"/>
          </p:nvPr>
        </p:nvSpPr>
        <p:spPr>
          <a:xfrm>
            <a:off x="6171396" y="1681552"/>
            <a:ext cx="5182515" cy="824104"/>
          </a:xfrm>
          <a:prstGeom prst="rect">
            <a:avLst/>
          </a:prstGeom>
        </p:spPr>
        <p:txBody>
          <a:bodyPr lIns="45719" tIns="45719" rIns="45719" bIns="45719" anchor="b"/>
          <a:lstStyle/>
          <a:p>
            <a:pPr marL="0" indent="0" defTabSz="914400">
              <a:lnSpc>
                <a:spcPct val="90000"/>
              </a:lnSpc>
              <a:buSzTx/>
              <a:buFontTx/>
              <a:buNone/>
              <a:defRPr sz="2400" b="1"/>
            </a:pPr>
            <a:endParaRPr/>
          </a:p>
        </p:txBody>
      </p:sp>
      <p:sp>
        <p:nvSpPr>
          <p:cNvPr id="165" name="幻灯片编号"/>
          <p:cNvSpPr txBox="1">
            <a:spLocks noGrp="1"/>
          </p:cNvSpPr>
          <p:nvPr>
            <p:ph type="sldNum" sz="quarter" idx="2"/>
          </p:nvPr>
        </p:nvSpPr>
        <p:spPr>
          <a:xfrm>
            <a:off x="11088340" y="6405807"/>
            <a:ext cx="263983" cy="269241"/>
          </a:xfrm>
          <a:prstGeom prst="rect">
            <a:avLst/>
          </a:prstGeom>
        </p:spPr>
        <p:txBody>
          <a:bodyPr lIns="45719" tIns="45719" rIns="45719" bIns="45719"/>
          <a:lstStyle>
            <a:lvl1pPr>
              <a:defRPr sz="1200"/>
            </a:lvl1pPr>
          </a:lstStyle>
          <a:p>
            <a:fld id="{86CB4B4D-7CA3-9044-876B-883B54F8677D}" type="slidenum">
              <a:rPr/>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仅标题">
    <p:bg>
      <p:bgPr>
        <a:solidFill>
          <a:srgbClr val="FFFFFF"/>
        </a:solidFill>
        <a:effectLst/>
      </p:bgPr>
    </p:bg>
    <p:spTree>
      <p:nvGrpSpPr>
        <p:cNvPr id="1" name=""/>
        <p:cNvGrpSpPr/>
        <p:nvPr/>
      </p:nvGrpSpPr>
      <p:grpSpPr>
        <a:xfrm>
          <a:off x="0" y="0"/>
          <a:ext cx="0" cy="0"/>
          <a:chOff x="0" y="0"/>
          <a:chExt cx="0" cy="0"/>
        </a:xfrm>
      </p:grpSpPr>
      <p:sp>
        <p:nvSpPr>
          <p:cNvPr id="172" name="标题文本"/>
          <p:cNvSpPr txBox="1">
            <a:spLocks noGrp="1"/>
          </p:cNvSpPr>
          <p:nvPr>
            <p:ph type="title" hasCustomPrompt="1"/>
          </p:nvPr>
        </p:nvSpPr>
        <p:spPr>
          <a:xfrm>
            <a:off x="838090" y="365209"/>
            <a:ext cx="10514233" cy="1325872"/>
          </a:xfrm>
          <a:prstGeom prst="rect">
            <a:avLst/>
          </a:prstGeom>
        </p:spPr>
        <p:txBody>
          <a:bodyPr lIns="45719" tIns="45719" rIns="45719" bIns="45719"/>
          <a:lstStyle>
            <a:lvl1pPr algn="l" defTabSz="914400">
              <a:lnSpc>
                <a:spcPct val="90000"/>
              </a:lnSpc>
              <a:defRPr sz="4400">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173" name="幻灯片编号"/>
          <p:cNvSpPr txBox="1">
            <a:spLocks noGrp="1"/>
          </p:cNvSpPr>
          <p:nvPr>
            <p:ph type="sldNum" sz="quarter" idx="2"/>
          </p:nvPr>
        </p:nvSpPr>
        <p:spPr>
          <a:xfrm>
            <a:off x="11088340" y="6405807"/>
            <a:ext cx="263983" cy="269241"/>
          </a:xfrm>
          <a:prstGeom prst="rect">
            <a:avLst/>
          </a:prstGeom>
        </p:spPr>
        <p:txBody>
          <a:bodyPr lIns="45719" tIns="45719" rIns="45719" bIns="45719"/>
          <a:lstStyle>
            <a:lvl1pPr>
              <a:defRPr sz="1200"/>
            </a:lvl1pPr>
          </a:lstStyle>
          <a:p>
            <a:fld id="{86CB4B4D-7CA3-9044-876B-883B54F8677D}" type="slidenum">
              <a:rPr/>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内容与标题">
    <p:bg>
      <p:bgPr>
        <a:solidFill>
          <a:srgbClr val="FFFFFF"/>
        </a:solidFill>
        <a:effectLst/>
      </p:bgPr>
    </p:bg>
    <p:spTree>
      <p:nvGrpSpPr>
        <p:cNvPr id="1" name=""/>
        <p:cNvGrpSpPr/>
        <p:nvPr/>
      </p:nvGrpSpPr>
      <p:grpSpPr>
        <a:xfrm>
          <a:off x="0" y="0"/>
          <a:ext cx="0" cy="0"/>
          <a:chOff x="0" y="0"/>
          <a:chExt cx="0" cy="0"/>
        </a:xfrm>
      </p:grpSpPr>
      <p:sp>
        <p:nvSpPr>
          <p:cNvPr id="187" name="标题文本"/>
          <p:cNvSpPr txBox="1">
            <a:spLocks noGrp="1"/>
          </p:cNvSpPr>
          <p:nvPr>
            <p:ph type="title" hasCustomPrompt="1"/>
          </p:nvPr>
        </p:nvSpPr>
        <p:spPr>
          <a:xfrm>
            <a:off x="839678" y="457306"/>
            <a:ext cx="3931727" cy="1600572"/>
          </a:xfrm>
          <a:prstGeom prst="rect">
            <a:avLst/>
          </a:prstGeom>
        </p:spPr>
        <p:txBody>
          <a:bodyPr lIns="45719" tIns="45719" rIns="45719" bIns="45719" anchor="b"/>
          <a:lstStyle>
            <a:lvl1pPr algn="l" defTabSz="914400">
              <a:lnSpc>
                <a:spcPct val="90000"/>
              </a:lnSpc>
              <a:defRPr sz="3200">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188" name="正文级别 1…"/>
          <p:cNvSpPr txBox="1">
            <a:spLocks noGrp="1"/>
          </p:cNvSpPr>
          <p:nvPr>
            <p:ph type="body" sz="half" idx="1" hasCustomPrompt="1"/>
          </p:nvPr>
        </p:nvSpPr>
        <p:spPr>
          <a:xfrm>
            <a:off x="5182513" y="987653"/>
            <a:ext cx="6171398" cy="4874755"/>
          </a:xfrm>
          <a:prstGeom prst="rect">
            <a:avLst/>
          </a:prstGeom>
        </p:spPr>
        <p:txBody>
          <a:bodyPr lIns="45719" tIns="45719" rIns="45719" bIns="45719"/>
          <a:lstStyle>
            <a:lvl1pPr marL="228600" indent="-228600" defTabSz="914400">
              <a:lnSpc>
                <a:spcPct val="90000"/>
              </a:lnSpc>
              <a:defRPr sz="3200"/>
            </a:lvl1pPr>
            <a:lvl2pPr marL="718185" indent="-260985" defTabSz="914400">
              <a:lnSpc>
                <a:spcPct val="90000"/>
              </a:lnSpc>
              <a:buChar char="•"/>
              <a:defRPr sz="3200"/>
            </a:lvl2pPr>
            <a:lvl3pPr marL="1219200" indent="-304800" defTabSz="914400">
              <a:lnSpc>
                <a:spcPct val="90000"/>
              </a:lnSpc>
              <a:defRPr sz="3200"/>
            </a:lvl3pPr>
            <a:lvl4pPr marL="1737360" indent="-365760" defTabSz="914400">
              <a:lnSpc>
                <a:spcPct val="90000"/>
              </a:lnSpc>
              <a:buChar char="•"/>
              <a:defRPr sz="3200"/>
            </a:lvl4pPr>
            <a:lvl5pPr marL="2194560" indent="-365760" defTabSz="914400">
              <a:lnSpc>
                <a:spcPct val="90000"/>
              </a:lnSpc>
              <a:buChar char="•"/>
              <a:defRPr sz="3200"/>
            </a:lvl5pPr>
          </a:lstStyle>
          <a:p>
            <a:r>
              <a:t>正文级别 1</a:t>
            </a:r>
          </a:p>
          <a:p>
            <a:pPr lvl="1"/>
            <a:r>
              <a:t>正文级别 2</a:t>
            </a:r>
          </a:p>
          <a:p>
            <a:pPr lvl="2"/>
            <a:r>
              <a:t>正文级别 3</a:t>
            </a:r>
          </a:p>
          <a:p>
            <a:pPr lvl="3"/>
            <a:r>
              <a:t>正文级别 4</a:t>
            </a:r>
          </a:p>
          <a:p>
            <a:pPr lvl="4"/>
            <a:r>
              <a:t>正文级别 5</a:t>
            </a:r>
          </a:p>
        </p:txBody>
      </p:sp>
      <p:sp>
        <p:nvSpPr>
          <p:cNvPr id="189" name="Text Placeholder 3"/>
          <p:cNvSpPr>
            <a:spLocks noGrp="1"/>
          </p:cNvSpPr>
          <p:nvPr>
            <p:ph type="body" sz="quarter" idx="13"/>
          </p:nvPr>
        </p:nvSpPr>
        <p:spPr>
          <a:xfrm>
            <a:off x="839678" y="2057875"/>
            <a:ext cx="3931727" cy="3812473"/>
          </a:xfrm>
          <a:prstGeom prst="rect">
            <a:avLst/>
          </a:prstGeom>
        </p:spPr>
        <p:txBody>
          <a:bodyPr lIns="45719" tIns="45719" rIns="45719" bIns="45719"/>
          <a:lstStyle/>
          <a:p>
            <a:pPr marL="0" indent="0" defTabSz="914400">
              <a:lnSpc>
                <a:spcPct val="90000"/>
              </a:lnSpc>
              <a:buSzTx/>
              <a:buFontTx/>
              <a:buNone/>
              <a:defRPr sz="1600"/>
            </a:pPr>
            <a:endParaRPr/>
          </a:p>
        </p:txBody>
      </p:sp>
      <p:sp>
        <p:nvSpPr>
          <p:cNvPr id="190" name="幻灯片编号"/>
          <p:cNvSpPr txBox="1">
            <a:spLocks noGrp="1"/>
          </p:cNvSpPr>
          <p:nvPr>
            <p:ph type="sldNum" sz="quarter" idx="2"/>
          </p:nvPr>
        </p:nvSpPr>
        <p:spPr>
          <a:xfrm>
            <a:off x="11088340" y="6405807"/>
            <a:ext cx="263983" cy="269241"/>
          </a:xfrm>
          <a:prstGeom prst="rect">
            <a:avLst/>
          </a:prstGeom>
        </p:spPr>
        <p:txBody>
          <a:bodyPr lIns="45719" tIns="45719" rIns="45719" bIns="45719"/>
          <a:lstStyle>
            <a:lvl1pPr>
              <a:defRPr sz="1200"/>
            </a:lvl1pPr>
          </a:lstStyle>
          <a:p>
            <a:fld id="{86CB4B4D-7CA3-9044-876B-883B54F8677D}" type="slidenum">
              <a:rPr/>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图片与标题">
    <p:bg>
      <p:bgPr>
        <a:solidFill>
          <a:srgbClr val="FFFFFF"/>
        </a:solidFill>
        <a:effectLst/>
      </p:bgPr>
    </p:bg>
    <p:spTree>
      <p:nvGrpSpPr>
        <p:cNvPr id="1" name=""/>
        <p:cNvGrpSpPr/>
        <p:nvPr/>
      </p:nvGrpSpPr>
      <p:grpSpPr>
        <a:xfrm>
          <a:off x="0" y="0"/>
          <a:ext cx="0" cy="0"/>
          <a:chOff x="0" y="0"/>
          <a:chExt cx="0" cy="0"/>
        </a:xfrm>
      </p:grpSpPr>
      <p:sp>
        <p:nvSpPr>
          <p:cNvPr id="197" name="标题文本"/>
          <p:cNvSpPr txBox="1">
            <a:spLocks noGrp="1"/>
          </p:cNvSpPr>
          <p:nvPr>
            <p:ph type="title" hasCustomPrompt="1"/>
          </p:nvPr>
        </p:nvSpPr>
        <p:spPr>
          <a:xfrm>
            <a:off x="839678" y="457306"/>
            <a:ext cx="3931727" cy="1600572"/>
          </a:xfrm>
          <a:prstGeom prst="rect">
            <a:avLst/>
          </a:prstGeom>
        </p:spPr>
        <p:txBody>
          <a:bodyPr lIns="45719" tIns="45719" rIns="45719" bIns="45719" anchor="b"/>
          <a:lstStyle>
            <a:lvl1pPr algn="l" defTabSz="914400">
              <a:lnSpc>
                <a:spcPct val="90000"/>
              </a:lnSpc>
              <a:defRPr sz="3200">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198" name="Picture Placeholder 2"/>
          <p:cNvSpPr>
            <a:spLocks noGrp="1"/>
          </p:cNvSpPr>
          <p:nvPr>
            <p:ph type="pic" sz="half" idx="13"/>
          </p:nvPr>
        </p:nvSpPr>
        <p:spPr>
          <a:xfrm>
            <a:off x="5182513" y="987653"/>
            <a:ext cx="6171398" cy="4874755"/>
          </a:xfrm>
          <a:prstGeom prst="rect">
            <a:avLst/>
          </a:prstGeom>
        </p:spPr>
        <p:txBody>
          <a:bodyPr lIns="91439" tIns="45719" rIns="91439" bIns="45719">
            <a:noAutofit/>
          </a:bodyPr>
          <a:lstStyle/>
          <a:p>
            <a:endParaRPr/>
          </a:p>
        </p:txBody>
      </p:sp>
      <p:sp>
        <p:nvSpPr>
          <p:cNvPr id="199" name="正文级别 1…"/>
          <p:cNvSpPr txBox="1">
            <a:spLocks noGrp="1"/>
          </p:cNvSpPr>
          <p:nvPr>
            <p:ph type="body" sz="quarter" idx="1" hasCustomPrompt="1"/>
          </p:nvPr>
        </p:nvSpPr>
        <p:spPr>
          <a:xfrm>
            <a:off x="839678" y="2057875"/>
            <a:ext cx="3931727" cy="3812473"/>
          </a:xfrm>
          <a:prstGeom prst="rect">
            <a:avLst/>
          </a:prstGeom>
        </p:spPr>
        <p:txBody>
          <a:bodyPr lIns="45719" tIns="45719" rIns="45719" bIns="45719"/>
          <a:lstStyle>
            <a:lvl1pPr marL="0" indent="0" defTabSz="914400">
              <a:lnSpc>
                <a:spcPct val="90000"/>
              </a:lnSpc>
              <a:buSzTx/>
              <a:buFontTx/>
              <a:buNone/>
              <a:defRPr sz="1600"/>
            </a:lvl1pPr>
            <a:lvl2pPr marL="0" indent="457200" defTabSz="914400">
              <a:lnSpc>
                <a:spcPct val="90000"/>
              </a:lnSpc>
              <a:buSzTx/>
              <a:buFontTx/>
              <a:buNone/>
              <a:defRPr sz="1600"/>
            </a:lvl2pPr>
            <a:lvl3pPr marL="0" indent="914400" defTabSz="914400">
              <a:lnSpc>
                <a:spcPct val="90000"/>
              </a:lnSpc>
              <a:buSzTx/>
              <a:buFontTx/>
              <a:buNone/>
              <a:defRPr sz="1600"/>
            </a:lvl3pPr>
            <a:lvl4pPr marL="0" indent="1371600" defTabSz="914400">
              <a:lnSpc>
                <a:spcPct val="90000"/>
              </a:lnSpc>
              <a:buSzTx/>
              <a:buFontTx/>
              <a:buNone/>
              <a:defRPr sz="1600"/>
            </a:lvl4pPr>
            <a:lvl5pPr marL="0" indent="1828800" defTabSz="914400">
              <a:lnSpc>
                <a:spcPct val="90000"/>
              </a:lnSpc>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200" name="幻灯片编号"/>
          <p:cNvSpPr txBox="1">
            <a:spLocks noGrp="1"/>
          </p:cNvSpPr>
          <p:nvPr>
            <p:ph type="sldNum" sz="quarter" idx="2"/>
          </p:nvPr>
        </p:nvSpPr>
        <p:spPr>
          <a:xfrm>
            <a:off x="11088340" y="6405807"/>
            <a:ext cx="263983" cy="269241"/>
          </a:xfrm>
          <a:prstGeom prst="rect">
            <a:avLst/>
          </a:prstGeom>
        </p:spPr>
        <p:txBody>
          <a:bodyPr lIns="45719" tIns="45719" rIns="45719" bIns="45719"/>
          <a:lstStyle>
            <a:lvl1pPr>
              <a:defRPr sz="1200"/>
            </a:lvl1p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标题文本"/>
          <p:cNvSpPr txBox="1">
            <a:spLocks noGrp="1"/>
          </p:cNvSpPr>
          <p:nvPr>
            <p:ph type="title" hasCustomPrompt="1"/>
          </p:nvPr>
        </p:nvSpPr>
        <p:spPr>
          <a:prstGeom prst="rect">
            <a:avLst/>
          </a:prstGeom>
        </p:spPr>
        <p:txBody>
          <a:bodyPr/>
          <a:lstStyle/>
          <a:p>
            <a:r>
              <a:t>标题文本</a:t>
            </a:r>
          </a:p>
        </p:txBody>
      </p:sp>
      <p:sp>
        <p:nvSpPr>
          <p:cNvPr id="39" name="正文级别 1…"/>
          <p:cNvSpPr txBox="1">
            <a:spLocks noGrp="1"/>
          </p:cNvSpPr>
          <p:nvPr>
            <p:ph type="body" sz="half" idx="1" hasCustomPrompt="1"/>
          </p:nvPr>
        </p:nvSpPr>
        <p:spPr>
          <a:xfrm>
            <a:off x="609522" y="1600571"/>
            <a:ext cx="5384099" cy="4527012"/>
          </a:xfrm>
          <a:prstGeom prst="rect">
            <a:avLst/>
          </a:prstGeom>
        </p:spPr>
        <p:txBody>
          <a:bodyPr/>
          <a:lstStyle>
            <a:lvl1pPr>
              <a:spcBef>
                <a:spcPts val="900"/>
              </a:spcBef>
              <a:defRPr sz="3800"/>
            </a:lvl1pPr>
            <a:lvl2pPr marL="1061720" indent="-452120">
              <a:spcBef>
                <a:spcPts val="900"/>
              </a:spcBef>
              <a:defRPr sz="3800"/>
            </a:lvl2pPr>
            <a:lvl3pPr marL="1647825" indent="-429260">
              <a:spcBef>
                <a:spcPts val="900"/>
              </a:spcBef>
              <a:defRPr sz="3800"/>
            </a:lvl3pPr>
            <a:lvl4pPr marL="2311400" indent="-482600">
              <a:spcBef>
                <a:spcPts val="900"/>
              </a:spcBef>
              <a:defRPr sz="3800"/>
            </a:lvl4pPr>
            <a:lvl5pPr marL="2921000" indent="-482600">
              <a:spcBef>
                <a:spcPts val="900"/>
              </a:spcBef>
              <a:defRPr sz="3800"/>
            </a:lvl5p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标题和竖排文字">
    <p:bg>
      <p:bgPr>
        <a:solidFill>
          <a:srgbClr val="FFFFFF"/>
        </a:solidFill>
        <a:effectLst/>
      </p:bgPr>
    </p:bg>
    <p:spTree>
      <p:nvGrpSpPr>
        <p:cNvPr id="1" name=""/>
        <p:cNvGrpSpPr/>
        <p:nvPr/>
      </p:nvGrpSpPr>
      <p:grpSpPr>
        <a:xfrm>
          <a:off x="0" y="0"/>
          <a:ext cx="0" cy="0"/>
          <a:chOff x="0" y="0"/>
          <a:chExt cx="0" cy="0"/>
        </a:xfrm>
      </p:grpSpPr>
      <p:sp>
        <p:nvSpPr>
          <p:cNvPr id="207" name="标题文本"/>
          <p:cNvSpPr txBox="1">
            <a:spLocks noGrp="1"/>
          </p:cNvSpPr>
          <p:nvPr>
            <p:ph type="title" hasCustomPrompt="1"/>
          </p:nvPr>
        </p:nvSpPr>
        <p:spPr>
          <a:xfrm>
            <a:off x="838090" y="365209"/>
            <a:ext cx="10514233" cy="1325872"/>
          </a:xfrm>
          <a:prstGeom prst="rect">
            <a:avLst/>
          </a:prstGeom>
        </p:spPr>
        <p:txBody>
          <a:bodyPr lIns="45719" tIns="45719" rIns="45719" bIns="45719"/>
          <a:lstStyle>
            <a:lvl1pPr algn="l" defTabSz="914400">
              <a:lnSpc>
                <a:spcPct val="90000"/>
              </a:lnSpc>
              <a:defRPr sz="4400">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208" name="正文级别 1…"/>
          <p:cNvSpPr txBox="1">
            <a:spLocks noGrp="1"/>
          </p:cNvSpPr>
          <p:nvPr>
            <p:ph type="body" idx="1" hasCustomPrompt="1"/>
          </p:nvPr>
        </p:nvSpPr>
        <p:spPr>
          <a:xfrm>
            <a:off x="838090" y="1826048"/>
            <a:ext cx="10514233" cy="4352347"/>
          </a:xfrm>
          <a:prstGeom prst="rect">
            <a:avLst/>
          </a:prstGeom>
        </p:spPr>
        <p:txBody>
          <a:bodyPr lIns="45719" tIns="45719" rIns="45719" bIns="45719"/>
          <a:lstStyle>
            <a:lvl1pPr marL="228600" indent="-228600" defTabSz="914400">
              <a:lnSpc>
                <a:spcPct val="90000"/>
              </a:lnSpc>
              <a:defRPr sz="2800"/>
            </a:lvl1pPr>
            <a:lvl2pPr marL="723900" indent="-266700" defTabSz="914400">
              <a:lnSpc>
                <a:spcPct val="90000"/>
              </a:lnSpc>
              <a:buChar char="•"/>
              <a:defRPr sz="2800"/>
            </a:lvl2pPr>
            <a:lvl3pPr marL="1234440" indent="-320040" defTabSz="914400">
              <a:lnSpc>
                <a:spcPct val="90000"/>
              </a:lnSpc>
              <a:defRPr sz="2800"/>
            </a:lvl3pPr>
            <a:lvl4pPr marL="1727200" indent="-355600" defTabSz="914400">
              <a:lnSpc>
                <a:spcPct val="90000"/>
              </a:lnSpc>
              <a:buChar char="•"/>
              <a:defRPr sz="2800"/>
            </a:lvl4pPr>
            <a:lvl5pPr marL="2184400" indent="-355600" defTabSz="914400">
              <a:lnSpc>
                <a:spcPct val="90000"/>
              </a:lnSpc>
              <a:buChar char="•"/>
              <a:defRPr sz="2800"/>
            </a:lvl5pPr>
          </a:lstStyle>
          <a:p>
            <a:r>
              <a:t>正文级别 1</a:t>
            </a:r>
          </a:p>
          <a:p>
            <a:pPr lvl="1"/>
            <a:r>
              <a:t>正文级别 2</a:t>
            </a:r>
          </a:p>
          <a:p>
            <a:pPr lvl="2"/>
            <a:r>
              <a:t>正文级别 3</a:t>
            </a:r>
          </a:p>
          <a:p>
            <a:pPr lvl="3"/>
            <a:r>
              <a:t>正文级别 4</a:t>
            </a:r>
          </a:p>
          <a:p>
            <a:pPr lvl="4"/>
            <a:r>
              <a:t>正文级别 5</a:t>
            </a:r>
          </a:p>
        </p:txBody>
      </p:sp>
      <p:sp>
        <p:nvSpPr>
          <p:cNvPr id="209" name="幻灯片编号"/>
          <p:cNvSpPr txBox="1">
            <a:spLocks noGrp="1"/>
          </p:cNvSpPr>
          <p:nvPr>
            <p:ph type="sldNum" sz="quarter" idx="2"/>
          </p:nvPr>
        </p:nvSpPr>
        <p:spPr>
          <a:xfrm>
            <a:off x="11088340" y="6405807"/>
            <a:ext cx="263983" cy="269241"/>
          </a:xfrm>
          <a:prstGeom prst="rect">
            <a:avLst/>
          </a:prstGeom>
        </p:spPr>
        <p:txBody>
          <a:bodyPr lIns="45719" tIns="45719" rIns="45719" bIns="45719"/>
          <a:lstStyle>
            <a:lvl1pPr>
              <a:defRPr sz="1200"/>
            </a:lvl1pPr>
          </a:lstStyle>
          <a:p>
            <a:fld id="{86CB4B4D-7CA3-9044-876B-883B54F8677D}" type="slidenum">
              <a:rPr/>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垂直排列标题与&#10;文本">
    <p:bg>
      <p:bgPr>
        <a:solidFill>
          <a:srgbClr val="FFFFFF"/>
        </a:solidFill>
        <a:effectLst/>
      </p:bgPr>
    </p:bg>
    <p:spTree>
      <p:nvGrpSpPr>
        <p:cNvPr id="1" name=""/>
        <p:cNvGrpSpPr/>
        <p:nvPr/>
      </p:nvGrpSpPr>
      <p:grpSpPr>
        <a:xfrm>
          <a:off x="0" y="0"/>
          <a:ext cx="0" cy="0"/>
          <a:chOff x="0" y="0"/>
          <a:chExt cx="0" cy="0"/>
        </a:xfrm>
      </p:grpSpPr>
      <p:sp>
        <p:nvSpPr>
          <p:cNvPr id="216" name="标题文本"/>
          <p:cNvSpPr txBox="1">
            <a:spLocks noGrp="1"/>
          </p:cNvSpPr>
          <p:nvPr>
            <p:ph type="title" hasCustomPrompt="1"/>
          </p:nvPr>
        </p:nvSpPr>
        <p:spPr>
          <a:xfrm>
            <a:off x="8723763" y="365209"/>
            <a:ext cx="2628559" cy="5813184"/>
          </a:xfrm>
          <a:prstGeom prst="rect">
            <a:avLst/>
          </a:prstGeom>
        </p:spPr>
        <p:txBody>
          <a:bodyPr lIns="45719" tIns="45719" rIns="45719" bIns="45719"/>
          <a:lstStyle>
            <a:lvl1pPr algn="l" defTabSz="914400">
              <a:lnSpc>
                <a:spcPct val="90000"/>
              </a:lnSpc>
              <a:defRPr sz="4400">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217" name="正文级别 1…"/>
          <p:cNvSpPr txBox="1">
            <a:spLocks noGrp="1"/>
          </p:cNvSpPr>
          <p:nvPr>
            <p:ph type="body" idx="1" hasCustomPrompt="1"/>
          </p:nvPr>
        </p:nvSpPr>
        <p:spPr>
          <a:xfrm>
            <a:off x="838090" y="365209"/>
            <a:ext cx="7733295" cy="5813184"/>
          </a:xfrm>
          <a:prstGeom prst="rect">
            <a:avLst/>
          </a:prstGeom>
        </p:spPr>
        <p:txBody>
          <a:bodyPr lIns="45719" tIns="45719" rIns="45719" bIns="45719"/>
          <a:lstStyle>
            <a:lvl1pPr marL="228600" indent="-228600" defTabSz="914400">
              <a:lnSpc>
                <a:spcPct val="90000"/>
              </a:lnSpc>
              <a:defRPr sz="2800"/>
            </a:lvl1pPr>
            <a:lvl2pPr marL="723900" indent="-266700" defTabSz="914400">
              <a:lnSpc>
                <a:spcPct val="90000"/>
              </a:lnSpc>
              <a:buChar char="•"/>
              <a:defRPr sz="2800"/>
            </a:lvl2pPr>
            <a:lvl3pPr marL="1234440" indent="-320040" defTabSz="914400">
              <a:lnSpc>
                <a:spcPct val="90000"/>
              </a:lnSpc>
              <a:defRPr sz="2800"/>
            </a:lvl3pPr>
            <a:lvl4pPr marL="1727200" indent="-355600" defTabSz="914400">
              <a:lnSpc>
                <a:spcPct val="90000"/>
              </a:lnSpc>
              <a:buChar char="•"/>
              <a:defRPr sz="2800"/>
            </a:lvl4pPr>
            <a:lvl5pPr marL="2184400" indent="-355600" defTabSz="914400">
              <a:lnSpc>
                <a:spcPct val="90000"/>
              </a:lnSpc>
              <a:buChar char="•"/>
              <a:defRPr sz="2800"/>
            </a:lvl5pPr>
          </a:lstStyle>
          <a:p>
            <a:r>
              <a:t>正文级别 1</a:t>
            </a:r>
          </a:p>
          <a:p>
            <a:pPr lvl="1"/>
            <a:r>
              <a:t>正文级别 2</a:t>
            </a:r>
          </a:p>
          <a:p>
            <a:pPr lvl="2"/>
            <a:r>
              <a:t>正文级别 3</a:t>
            </a:r>
          </a:p>
          <a:p>
            <a:pPr lvl="3"/>
            <a:r>
              <a:t>正文级别 4</a:t>
            </a:r>
          </a:p>
          <a:p>
            <a:pPr lvl="4"/>
            <a:r>
              <a:t>正文级别 5</a:t>
            </a:r>
          </a:p>
        </p:txBody>
      </p:sp>
      <p:sp>
        <p:nvSpPr>
          <p:cNvPr id="218" name="幻灯片编号"/>
          <p:cNvSpPr txBox="1">
            <a:spLocks noGrp="1"/>
          </p:cNvSpPr>
          <p:nvPr>
            <p:ph type="sldNum" sz="quarter" idx="2"/>
          </p:nvPr>
        </p:nvSpPr>
        <p:spPr>
          <a:xfrm>
            <a:off x="11088340" y="6405807"/>
            <a:ext cx="263983" cy="269241"/>
          </a:xfrm>
          <a:prstGeom prst="rect">
            <a:avLst/>
          </a:prstGeom>
        </p:spPr>
        <p:txBody>
          <a:bodyPr lIns="45719" tIns="45719" rIns="45719" bIns="45719"/>
          <a:lstStyle>
            <a:lvl1pPr>
              <a:defRPr sz="1200"/>
            </a:lvl1pPr>
          </a:lstStyle>
          <a:p>
            <a:fld id="{86CB4B4D-7CA3-9044-876B-883B54F8677D}" type="slidenum">
              <a:rPr/>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914281" y="2130922"/>
            <a:ext cx="10361853" cy="1470366"/>
          </a:xfrm>
          <a:prstGeom prst="rect">
            <a:avLst/>
          </a:prstGeom>
        </p:spPr>
        <p:txBody>
          <a:bodyPr/>
          <a:lstStyle/>
          <a:p>
            <a:r>
              <a:t>标题文本</a:t>
            </a:r>
          </a:p>
        </p:txBody>
      </p:sp>
      <p:sp>
        <p:nvSpPr>
          <p:cNvPr id="12" name="正文级别 1…"/>
          <p:cNvSpPr txBox="1">
            <a:spLocks noGrp="1"/>
          </p:cNvSpPr>
          <p:nvPr>
            <p:ph type="body" sz="quarter" idx="1" hasCustomPrompt="1"/>
          </p:nvPr>
        </p:nvSpPr>
        <p:spPr>
          <a:xfrm>
            <a:off x="1828562" y="3887099"/>
            <a:ext cx="8533291" cy="1753007"/>
          </a:xfrm>
          <a:prstGeom prst="rect">
            <a:avLst/>
          </a:prstGeom>
        </p:spPr>
        <p:txBody>
          <a:bodyPr/>
          <a:lstStyle>
            <a:lvl1pPr marL="0" indent="0" algn="ctr">
              <a:buSzTx/>
              <a:buFontTx/>
              <a:buNone/>
              <a:defRPr>
                <a:solidFill>
                  <a:srgbClr val="888888"/>
                </a:solidFill>
              </a:defRPr>
            </a:lvl1pPr>
            <a:lvl2pPr marL="0" indent="609600" algn="ctr">
              <a:buSzTx/>
              <a:buFontTx/>
              <a:buNone/>
              <a:defRPr>
                <a:solidFill>
                  <a:srgbClr val="888888"/>
                </a:solidFill>
              </a:defRPr>
            </a:lvl2pPr>
            <a:lvl3pPr marL="0" indent="1219200" algn="ctr">
              <a:buSzTx/>
              <a:buFontTx/>
              <a:buNone/>
              <a:defRPr>
                <a:solidFill>
                  <a:srgbClr val="888888"/>
                </a:solidFill>
              </a:defRPr>
            </a:lvl3pPr>
            <a:lvl4pPr marL="0" indent="1828800" algn="ctr">
              <a:buSzTx/>
              <a:buFontTx/>
              <a:buNone/>
              <a:defRPr>
                <a:solidFill>
                  <a:srgbClr val="888888"/>
                </a:solidFill>
              </a:defRPr>
            </a:lvl4pPr>
            <a:lvl5pPr marL="0" indent="2438400" algn="ctr">
              <a:buSzTx/>
              <a:buFontTx/>
              <a:buNone/>
              <a:defRPr>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2022/3/20</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标题文本"/>
          <p:cNvSpPr txBox="1">
            <a:spLocks noGrp="1"/>
          </p:cNvSpPr>
          <p:nvPr>
            <p:ph type="title" hasCustomPrompt="1"/>
          </p:nvPr>
        </p:nvSpPr>
        <p:spPr>
          <a:prstGeom prst="rect">
            <a:avLst/>
          </a:prstGeom>
        </p:spPr>
        <p:txBody>
          <a:bodyPr/>
          <a:lstStyle/>
          <a:p>
            <a:r>
              <a:t>标题文本</a:t>
            </a:r>
          </a:p>
        </p:txBody>
      </p:sp>
      <p:sp>
        <p:nvSpPr>
          <p:cNvPr id="48" name="正文级别 1…"/>
          <p:cNvSpPr txBox="1">
            <a:spLocks noGrp="1"/>
          </p:cNvSpPr>
          <p:nvPr>
            <p:ph type="body" sz="quarter" idx="1" hasCustomPrompt="1"/>
          </p:nvPr>
        </p:nvSpPr>
        <p:spPr>
          <a:xfrm>
            <a:off x="609522" y="1535468"/>
            <a:ext cx="5386217" cy="639912"/>
          </a:xfrm>
          <a:prstGeom prst="rect">
            <a:avLst/>
          </a:prstGeom>
        </p:spPr>
        <p:txBody>
          <a:bodyPr anchor="b"/>
          <a:lstStyle>
            <a:lvl1pPr marL="0" indent="0">
              <a:spcBef>
                <a:spcPts val="700"/>
              </a:spcBef>
              <a:buSzTx/>
              <a:buFontTx/>
              <a:buNone/>
              <a:defRPr sz="3200" b="1"/>
            </a:lvl1pPr>
            <a:lvl2pPr marL="0" indent="609600">
              <a:spcBef>
                <a:spcPts val="700"/>
              </a:spcBef>
              <a:buSzTx/>
              <a:buFontTx/>
              <a:buNone/>
              <a:defRPr sz="3200" b="1"/>
            </a:lvl2pPr>
            <a:lvl3pPr marL="0" indent="1219200">
              <a:spcBef>
                <a:spcPts val="700"/>
              </a:spcBef>
              <a:buSzTx/>
              <a:buFontTx/>
              <a:buNone/>
              <a:defRPr sz="3200" b="1"/>
            </a:lvl3pPr>
            <a:lvl4pPr marL="0" indent="1828800">
              <a:spcBef>
                <a:spcPts val="700"/>
              </a:spcBef>
              <a:buSzTx/>
              <a:buFontTx/>
              <a:buNone/>
              <a:defRPr sz="3200" b="1"/>
            </a:lvl4pPr>
            <a:lvl5pPr marL="0" indent="2438400">
              <a:spcBef>
                <a:spcPts val="700"/>
              </a:spcBef>
              <a:buSzTx/>
              <a:buFontTx/>
              <a:buNone/>
              <a:defRPr sz="3200" b="1"/>
            </a:lvl5pPr>
          </a:lstStyle>
          <a:p>
            <a:r>
              <a:t>正文级别 1</a:t>
            </a:r>
          </a:p>
          <a:p>
            <a:pPr lvl="1"/>
            <a:r>
              <a:t>正文级别 2</a:t>
            </a:r>
          </a:p>
          <a:p>
            <a:pPr lvl="2"/>
            <a:r>
              <a:t>正文级别 3</a:t>
            </a:r>
          </a:p>
          <a:p>
            <a:pPr lvl="3"/>
            <a:r>
              <a:t>正文级别 4</a:t>
            </a:r>
          </a:p>
          <a:p>
            <a:pPr lvl="4"/>
            <a:r>
              <a:t>正文级别 5</a:t>
            </a:r>
          </a:p>
        </p:txBody>
      </p:sp>
      <p:sp>
        <p:nvSpPr>
          <p:cNvPr id="49" name="Text Placeholder 4"/>
          <p:cNvSpPr>
            <a:spLocks noGrp="1"/>
          </p:cNvSpPr>
          <p:nvPr>
            <p:ph type="body" sz="quarter" idx="13"/>
          </p:nvPr>
        </p:nvSpPr>
        <p:spPr>
          <a:xfrm>
            <a:off x="6192566" y="1535468"/>
            <a:ext cx="5388333" cy="639912"/>
          </a:xfrm>
          <a:prstGeom prst="rect">
            <a:avLst/>
          </a:prstGeom>
        </p:spPr>
        <p:txBody>
          <a:bodyPr anchor="b"/>
          <a:lstStyle/>
          <a:p>
            <a:pPr marL="0" indent="0">
              <a:spcBef>
                <a:spcPts val="700"/>
              </a:spcBef>
              <a:buSzTx/>
              <a:buFontTx/>
              <a:buNone/>
              <a:defRPr sz="3200" b="1"/>
            </a:pPr>
            <a:endParaRPr/>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标题文本"/>
          <p:cNvSpPr txBox="1">
            <a:spLocks noGrp="1"/>
          </p:cNvSpPr>
          <p:nvPr>
            <p:ph type="title" hasCustomPrompt="1"/>
          </p:nvPr>
        </p:nvSpPr>
        <p:spPr>
          <a:prstGeom prst="rect">
            <a:avLst/>
          </a:prstGeom>
        </p:spPr>
        <p:txBody>
          <a:bodyPr/>
          <a:lstStyle/>
          <a:p>
            <a:r>
              <a:t>标题文本</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圆角矩形 4"/>
          <p:cNvSpPr/>
          <p:nvPr/>
        </p:nvSpPr>
        <p:spPr>
          <a:xfrm>
            <a:off x="1139485" y="1031497"/>
            <a:ext cx="9911444" cy="42901"/>
          </a:xfrm>
          <a:prstGeom prst="roundRect">
            <a:avLst>
              <a:gd name="adj" fmla="val 50000"/>
            </a:avLst>
          </a:prstGeom>
          <a:gradFill>
            <a:gsLst>
              <a:gs pos="0">
                <a:srgbClr val="BFBFBF"/>
              </a:gs>
              <a:gs pos="100000">
                <a:srgbClr val="FFFFFF"/>
              </a:gs>
            </a:gsLst>
            <a:lin ang="5400000"/>
          </a:gradFill>
          <a:ln w="12700">
            <a:miter lim="400000"/>
          </a:ln>
        </p:spPr>
        <p:txBody>
          <a:bodyPr lIns="45719" rIns="45719" anchor="ctr"/>
          <a:lstStyle/>
          <a:p>
            <a:pPr algn="ctr">
              <a:defRPr>
                <a:solidFill>
                  <a:srgbClr val="FFFFFF"/>
                </a:solidFill>
              </a:defRPr>
            </a:pPr>
            <a:endParaRPr/>
          </a:p>
        </p:txBody>
      </p:sp>
      <p:sp>
        <p:nvSpPr>
          <p:cNvPr id="66" name="圆角矩形 5"/>
          <p:cNvSpPr/>
          <p:nvPr/>
        </p:nvSpPr>
        <p:spPr>
          <a:xfrm>
            <a:off x="5899289" y="6453392"/>
            <a:ext cx="391839" cy="22016"/>
          </a:xfrm>
          <a:prstGeom prst="roundRect">
            <a:avLst>
              <a:gd name="adj" fmla="val 50000"/>
            </a:avLst>
          </a:prstGeom>
          <a:gradFill>
            <a:gsLst>
              <a:gs pos="0">
                <a:srgbClr val="BFBFBF"/>
              </a:gs>
              <a:gs pos="100000">
                <a:srgbClr val="FFFFFF"/>
              </a:gs>
            </a:gsLst>
            <a:lin ang="5400000"/>
          </a:gradFill>
          <a:ln w="12700">
            <a:miter lim="400000"/>
          </a:ln>
        </p:spPr>
        <p:txBody>
          <a:bodyPr lIns="45719" rIns="45719" anchor="ctr"/>
          <a:lstStyle/>
          <a:p>
            <a:pPr algn="ctr">
              <a:defRPr>
                <a:solidFill>
                  <a:srgbClr val="FFFFFF"/>
                </a:solidFill>
              </a:defRPr>
            </a:pPr>
            <a:endParaRPr/>
          </a:p>
        </p:txBody>
      </p:sp>
      <p:sp>
        <p:nvSpPr>
          <p:cNvPr id="67" name="幻灯片编号"/>
          <p:cNvSpPr txBox="1">
            <a:spLocks noGrp="1"/>
          </p:cNvSpPr>
          <p:nvPr>
            <p:ph type="sldNum" sz="quarter" idx="2"/>
          </p:nvPr>
        </p:nvSpPr>
        <p:spPr>
          <a:xfrm>
            <a:off x="5930128" y="6413944"/>
            <a:ext cx="330158" cy="332737"/>
          </a:xfrm>
          <a:prstGeom prst="rect">
            <a:avLst/>
          </a:prstGeom>
        </p:spPr>
        <p:txBody>
          <a:bodyPr/>
          <a:lstStyle>
            <a:lvl1pPr algn="ctr">
              <a:defRPr>
                <a:latin typeface="ITC Avant Garde Std Bk"/>
                <a:ea typeface="ITC Avant Garde Std Bk"/>
                <a:cs typeface="ITC Avant Garde Std Bk"/>
                <a:sym typeface="ITC Avant Garde Std Bk"/>
              </a:defRPr>
            </a:lvl1p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sp>
        <p:nvSpPr>
          <p:cNvPr id="74" name="幻灯片编号"/>
          <p:cNvSpPr txBox="1">
            <a:spLocks noGrp="1"/>
          </p:cNvSpPr>
          <p:nvPr>
            <p:ph type="sldNum" sz="quarter" idx="2"/>
          </p:nvPr>
        </p:nvSpPr>
        <p:spPr>
          <a:xfrm>
            <a:off x="5886661" y="6172200"/>
            <a:ext cx="2841838" cy="368301"/>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81" name="标题文本"/>
          <p:cNvSpPr txBox="1">
            <a:spLocks noGrp="1"/>
          </p:cNvSpPr>
          <p:nvPr>
            <p:ph type="title" hasCustomPrompt="1"/>
          </p:nvPr>
        </p:nvSpPr>
        <p:spPr>
          <a:xfrm>
            <a:off x="609523" y="273113"/>
            <a:ext cx="4010564" cy="1162321"/>
          </a:xfrm>
          <a:prstGeom prst="rect">
            <a:avLst/>
          </a:prstGeom>
        </p:spPr>
        <p:txBody>
          <a:bodyPr anchor="b"/>
          <a:lstStyle>
            <a:lvl1pPr algn="l">
              <a:defRPr sz="2700" b="1"/>
            </a:lvl1pPr>
          </a:lstStyle>
          <a:p>
            <a:r>
              <a:t>标题文本</a:t>
            </a:r>
          </a:p>
        </p:txBody>
      </p:sp>
      <p:sp>
        <p:nvSpPr>
          <p:cNvPr id="82" name="正文级别 1…"/>
          <p:cNvSpPr txBox="1">
            <a:spLocks noGrp="1"/>
          </p:cNvSpPr>
          <p:nvPr>
            <p:ph type="body" idx="1" hasCustomPrompt="1"/>
          </p:nvPr>
        </p:nvSpPr>
        <p:spPr>
          <a:xfrm>
            <a:off x="4766112" y="273117"/>
            <a:ext cx="6814782" cy="585446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83" name="Text Placeholder 3"/>
          <p:cNvSpPr>
            <a:spLocks noGrp="1"/>
          </p:cNvSpPr>
          <p:nvPr>
            <p:ph type="body" sz="half" idx="13"/>
          </p:nvPr>
        </p:nvSpPr>
        <p:spPr>
          <a:xfrm>
            <a:off x="609523" y="1435436"/>
            <a:ext cx="4010564" cy="4692151"/>
          </a:xfrm>
          <a:prstGeom prst="rect">
            <a:avLst/>
          </a:prstGeom>
        </p:spPr>
        <p:txBody>
          <a:bodyPr/>
          <a:lstStyle/>
          <a:p>
            <a:pPr marL="0" indent="0">
              <a:spcBef>
                <a:spcPts val="400"/>
              </a:spcBef>
              <a:buSzTx/>
              <a:buFontTx/>
              <a:buNone/>
              <a:defRPr sz="1900"/>
            </a:pPr>
            <a:endParaRPr/>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91" name="标题文本"/>
          <p:cNvSpPr txBox="1">
            <a:spLocks noGrp="1"/>
          </p:cNvSpPr>
          <p:nvPr>
            <p:ph type="title" hasCustomPrompt="1"/>
          </p:nvPr>
        </p:nvSpPr>
        <p:spPr>
          <a:xfrm>
            <a:off x="2389406" y="4801713"/>
            <a:ext cx="7314249" cy="566871"/>
          </a:xfrm>
          <a:prstGeom prst="rect">
            <a:avLst/>
          </a:prstGeom>
        </p:spPr>
        <p:txBody>
          <a:bodyPr anchor="b"/>
          <a:lstStyle>
            <a:lvl1pPr algn="l">
              <a:defRPr sz="2700" b="1"/>
            </a:lvl1pPr>
          </a:lstStyle>
          <a:p>
            <a:r>
              <a:t>标题文本</a:t>
            </a:r>
          </a:p>
        </p:txBody>
      </p:sp>
      <p:sp>
        <p:nvSpPr>
          <p:cNvPr id="92" name="Picture Placeholder 2"/>
          <p:cNvSpPr>
            <a:spLocks noGrp="1"/>
          </p:cNvSpPr>
          <p:nvPr>
            <p:ph type="pic" sz="half" idx="13"/>
          </p:nvPr>
        </p:nvSpPr>
        <p:spPr>
          <a:xfrm>
            <a:off x="2389406" y="612918"/>
            <a:ext cx="7314249" cy="4115754"/>
          </a:xfrm>
          <a:prstGeom prst="rect">
            <a:avLst/>
          </a:prstGeom>
        </p:spPr>
        <p:txBody>
          <a:bodyPr lIns="91439" tIns="45719" rIns="91439" bIns="45719">
            <a:noAutofit/>
          </a:bodyPr>
          <a:lstStyle/>
          <a:p>
            <a:endParaRPr/>
          </a:p>
        </p:txBody>
      </p:sp>
      <p:sp>
        <p:nvSpPr>
          <p:cNvPr id="93" name="正文级别 1…"/>
          <p:cNvSpPr txBox="1">
            <a:spLocks noGrp="1"/>
          </p:cNvSpPr>
          <p:nvPr>
            <p:ph type="body" sz="quarter" idx="1" hasCustomPrompt="1"/>
          </p:nvPr>
        </p:nvSpPr>
        <p:spPr>
          <a:xfrm>
            <a:off x="2389406" y="5368583"/>
            <a:ext cx="7314249" cy="805050"/>
          </a:xfrm>
          <a:prstGeom prst="rect">
            <a:avLst/>
          </a:prstGeom>
        </p:spPr>
        <p:txBody>
          <a:bodyPr/>
          <a:lstStyle>
            <a:lvl1pPr marL="0" indent="0">
              <a:spcBef>
                <a:spcPts val="400"/>
              </a:spcBef>
              <a:buSzTx/>
              <a:buFontTx/>
              <a:buNone/>
              <a:defRPr sz="1900"/>
            </a:lvl1pPr>
            <a:lvl2pPr marL="0" indent="609600">
              <a:spcBef>
                <a:spcPts val="400"/>
              </a:spcBef>
              <a:buSzTx/>
              <a:buFontTx/>
              <a:buNone/>
              <a:defRPr sz="1900"/>
            </a:lvl2pPr>
            <a:lvl3pPr marL="0" indent="1219200">
              <a:spcBef>
                <a:spcPts val="400"/>
              </a:spcBef>
              <a:buSzTx/>
              <a:buFontTx/>
              <a:buNone/>
              <a:defRPr sz="1900"/>
            </a:lvl3pPr>
            <a:lvl4pPr marL="0" indent="1828800">
              <a:spcBef>
                <a:spcPts val="400"/>
              </a:spcBef>
              <a:buSzTx/>
              <a:buFontTx/>
              <a:buNone/>
              <a:defRPr sz="1900"/>
            </a:lvl4pPr>
            <a:lvl5pPr marL="0" indent="2438400">
              <a:spcBef>
                <a:spcPts val="400"/>
              </a:spcBef>
              <a:buSzTx/>
              <a:buFontTx/>
              <a:buNone/>
              <a:defRPr sz="1900"/>
            </a:lvl5pPr>
          </a:lstStyle>
          <a:p>
            <a:r>
              <a:t>正文级别 1</a:t>
            </a:r>
          </a:p>
          <a:p>
            <a:pPr lvl="1"/>
            <a:r>
              <a:t>正文级别 2</a:t>
            </a:r>
          </a:p>
          <a:p>
            <a:pPr lvl="2"/>
            <a:r>
              <a:t>正文级别 3</a:t>
            </a:r>
          </a:p>
          <a:p>
            <a:pPr lvl="3"/>
            <a:r>
              <a:t>正文级别 4</a:t>
            </a:r>
          </a:p>
          <a:p>
            <a:pPr lvl="4"/>
            <a:r>
              <a:t>正文级别 5</a:t>
            </a:r>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01" name="标题文本"/>
          <p:cNvSpPr txBox="1">
            <a:spLocks noGrp="1"/>
          </p:cNvSpPr>
          <p:nvPr>
            <p:ph type="title" hasCustomPrompt="1"/>
          </p:nvPr>
        </p:nvSpPr>
        <p:spPr>
          <a:prstGeom prst="rect">
            <a:avLst/>
          </a:prstGeom>
        </p:spPr>
        <p:txBody>
          <a:bodyPr/>
          <a:lstStyle/>
          <a:p>
            <a:r>
              <a:t>标题文本</a:t>
            </a:r>
          </a:p>
        </p:txBody>
      </p:sp>
      <p:sp>
        <p:nvSpPr>
          <p:cNvPr id="102"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5"/>
          <a:srcRect/>
          <a:stretch>
            <a:fillRect/>
          </a:stretch>
        </a:blip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609520" y="274702"/>
            <a:ext cx="10971374" cy="1143267"/>
          </a:xfrm>
          <a:prstGeom prst="rect">
            <a:avLst/>
          </a:prstGeom>
          <a:ln w="12700">
            <a:miter lim="400000"/>
          </a:ln>
        </p:spPr>
        <p:txBody>
          <a:bodyPr lIns="45718" tIns="45718" rIns="45718" bIns="45718" anchor="ctr">
            <a:normAutofit/>
          </a:bodyPr>
          <a:lstStyle/>
          <a:p>
            <a:r>
              <a:t>标题文本</a:t>
            </a:r>
          </a:p>
        </p:txBody>
      </p:sp>
      <p:sp>
        <p:nvSpPr>
          <p:cNvPr id="3" name="正文级别 1…"/>
          <p:cNvSpPr txBox="1">
            <a:spLocks noGrp="1"/>
          </p:cNvSpPr>
          <p:nvPr>
            <p:ph type="body" idx="1"/>
          </p:nvPr>
        </p:nvSpPr>
        <p:spPr>
          <a:xfrm>
            <a:off x="609520" y="1600571"/>
            <a:ext cx="10971374" cy="4527012"/>
          </a:xfrm>
          <a:prstGeom prst="rect">
            <a:avLst/>
          </a:prstGeom>
          <a:ln w="12700">
            <a:miter lim="400000"/>
          </a:ln>
        </p:spPr>
        <p:txBody>
          <a:bodyPr lIns="45718" tIns="45718" rIns="45718" bIns="45718">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263635" y="6374062"/>
            <a:ext cx="317258" cy="332737"/>
          </a:xfrm>
          <a:prstGeom prst="rect">
            <a:avLst/>
          </a:prstGeom>
          <a:ln w="12700">
            <a:miter lim="400000"/>
          </a:ln>
        </p:spPr>
        <p:txBody>
          <a:bodyPr wrap="none" lIns="45718" tIns="45718" rIns="45718" bIns="45718" anchor="ctr">
            <a:spAutoFit/>
          </a:bodyPr>
          <a:lstStyle>
            <a:lvl1pPr algn="r">
              <a:defRPr sz="1600">
                <a:solidFill>
                  <a:srgbClr val="888888"/>
                </a:solidFill>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Lst>
  <p:transition spd="med"/>
  <p:txStyles>
    <p:titleStyle>
      <a:lvl1pPr marL="0" marR="0" indent="0" algn="ctr" defTabSz="1219200" rtl="0" latinLnBrk="0">
        <a:lnSpc>
          <a:spcPct val="100000"/>
        </a:lnSpc>
        <a:spcBef>
          <a:spcPts val="0"/>
        </a:spcBef>
        <a:spcAft>
          <a:spcPts val="0"/>
        </a:spcAft>
        <a:buClrTx/>
        <a:buSzTx/>
        <a:buFontTx/>
        <a:buNone/>
        <a:defRPr sz="59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0" marR="0" indent="0" algn="ctr" defTabSz="1219200" rtl="0" latinLnBrk="0">
        <a:lnSpc>
          <a:spcPct val="100000"/>
        </a:lnSpc>
        <a:spcBef>
          <a:spcPts val="0"/>
        </a:spcBef>
        <a:spcAft>
          <a:spcPts val="0"/>
        </a:spcAft>
        <a:buClrTx/>
        <a:buSzTx/>
        <a:buFontTx/>
        <a:buNone/>
        <a:defRPr sz="59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0" marR="0" indent="0" algn="ctr" defTabSz="1219200" rtl="0" latinLnBrk="0">
        <a:lnSpc>
          <a:spcPct val="100000"/>
        </a:lnSpc>
        <a:spcBef>
          <a:spcPts val="0"/>
        </a:spcBef>
        <a:spcAft>
          <a:spcPts val="0"/>
        </a:spcAft>
        <a:buClrTx/>
        <a:buSzTx/>
        <a:buFontTx/>
        <a:buNone/>
        <a:defRPr sz="59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0" marR="0" indent="0" algn="ctr" defTabSz="1219200" rtl="0" latinLnBrk="0">
        <a:lnSpc>
          <a:spcPct val="100000"/>
        </a:lnSpc>
        <a:spcBef>
          <a:spcPts val="0"/>
        </a:spcBef>
        <a:spcAft>
          <a:spcPts val="0"/>
        </a:spcAft>
        <a:buClrTx/>
        <a:buSzTx/>
        <a:buFontTx/>
        <a:buNone/>
        <a:defRPr sz="59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0" marR="0" indent="0" algn="ctr" defTabSz="1219200" rtl="0" latinLnBrk="0">
        <a:lnSpc>
          <a:spcPct val="100000"/>
        </a:lnSpc>
        <a:spcBef>
          <a:spcPts val="0"/>
        </a:spcBef>
        <a:spcAft>
          <a:spcPts val="0"/>
        </a:spcAft>
        <a:buClrTx/>
        <a:buSzTx/>
        <a:buFontTx/>
        <a:buNone/>
        <a:defRPr sz="59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0" marR="0" indent="0" algn="ctr" defTabSz="1219200" rtl="0" latinLnBrk="0">
        <a:lnSpc>
          <a:spcPct val="100000"/>
        </a:lnSpc>
        <a:spcBef>
          <a:spcPts val="0"/>
        </a:spcBef>
        <a:spcAft>
          <a:spcPts val="0"/>
        </a:spcAft>
        <a:buClrTx/>
        <a:buSzTx/>
        <a:buFontTx/>
        <a:buNone/>
        <a:defRPr sz="59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0" marR="0" indent="0" algn="ctr" defTabSz="1219200" rtl="0" latinLnBrk="0">
        <a:lnSpc>
          <a:spcPct val="100000"/>
        </a:lnSpc>
        <a:spcBef>
          <a:spcPts val="0"/>
        </a:spcBef>
        <a:spcAft>
          <a:spcPts val="0"/>
        </a:spcAft>
        <a:buClrTx/>
        <a:buSzTx/>
        <a:buFontTx/>
        <a:buNone/>
        <a:defRPr sz="59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0" marR="0" indent="0" algn="ctr" defTabSz="1219200" rtl="0" latinLnBrk="0">
        <a:lnSpc>
          <a:spcPct val="100000"/>
        </a:lnSpc>
        <a:spcBef>
          <a:spcPts val="0"/>
        </a:spcBef>
        <a:spcAft>
          <a:spcPts val="0"/>
        </a:spcAft>
        <a:buClrTx/>
        <a:buSzTx/>
        <a:buFontTx/>
        <a:buNone/>
        <a:defRPr sz="59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0" marR="0" indent="0" algn="ctr" defTabSz="1219200" rtl="0" latinLnBrk="0">
        <a:lnSpc>
          <a:spcPct val="100000"/>
        </a:lnSpc>
        <a:spcBef>
          <a:spcPts val="0"/>
        </a:spcBef>
        <a:spcAft>
          <a:spcPts val="0"/>
        </a:spcAft>
        <a:buClrTx/>
        <a:buSzTx/>
        <a:buFontTx/>
        <a:buNone/>
        <a:defRPr sz="59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p:titleStyle>
    <p:bodyStyle>
      <a:lvl1pPr marL="457200" marR="0" indent="-457200" algn="l" defTabSz="1219200" rtl="0" latinLnBrk="0">
        <a:lnSpc>
          <a:spcPct val="100000"/>
        </a:lnSpc>
        <a:spcBef>
          <a:spcPts val="1000"/>
        </a:spcBef>
        <a:spcAft>
          <a:spcPts val="0"/>
        </a:spcAft>
        <a:buClrTx/>
        <a:buSzPct val="100000"/>
        <a:buFont typeface="Arial" panose="020B0604020202020204"/>
        <a:buChar char="•"/>
        <a:defRPr sz="43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1040765" marR="0" indent="-431165" algn="l" defTabSz="1219200" rtl="0" latinLnBrk="0">
        <a:lnSpc>
          <a:spcPct val="100000"/>
        </a:lnSpc>
        <a:spcBef>
          <a:spcPts val="1000"/>
        </a:spcBef>
        <a:spcAft>
          <a:spcPts val="0"/>
        </a:spcAft>
        <a:buClrTx/>
        <a:buSzPct val="100000"/>
        <a:buFont typeface="Arial" panose="020B0604020202020204"/>
        <a:buChar char="–"/>
        <a:defRPr sz="43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1628775" marR="0" indent="-409575" algn="l" defTabSz="1219200" rtl="0" latinLnBrk="0">
        <a:lnSpc>
          <a:spcPct val="100000"/>
        </a:lnSpc>
        <a:spcBef>
          <a:spcPts val="1000"/>
        </a:spcBef>
        <a:spcAft>
          <a:spcPts val="0"/>
        </a:spcAft>
        <a:buClrTx/>
        <a:buSzPct val="100000"/>
        <a:buFont typeface="Arial" panose="020B0604020202020204"/>
        <a:buChar char="•"/>
        <a:defRPr sz="43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2313940" marR="0" indent="-485140" algn="l" defTabSz="1219200" rtl="0" latinLnBrk="0">
        <a:lnSpc>
          <a:spcPct val="100000"/>
        </a:lnSpc>
        <a:spcBef>
          <a:spcPts val="1000"/>
        </a:spcBef>
        <a:spcAft>
          <a:spcPts val="0"/>
        </a:spcAft>
        <a:buClrTx/>
        <a:buSzPct val="100000"/>
        <a:buFont typeface="Arial" panose="020B0604020202020204"/>
        <a:buChar char="–"/>
        <a:defRPr sz="43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2923540" marR="0" indent="-485140" algn="l" defTabSz="1219200" rtl="0" latinLnBrk="0">
        <a:lnSpc>
          <a:spcPct val="100000"/>
        </a:lnSpc>
        <a:spcBef>
          <a:spcPts val="1000"/>
        </a:spcBef>
        <a:spcAft>
          <a:spcPts val="0"/>
        </a:spcAft>
        <a:buClrTx/>
        <a:buSzPct val="100000"/>
        <a:buFont typeface="Arial" panose="020B0604020202020204"/>
        <a:buChar char="»"/>
        <a:defRPr sz="43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3533140" marR="0" indent="-485140" algn="l" defTabSz="1219200" rtl="0" latinLnBrk="0">
        <a:lnSpc>
          <a:spcPct val="100000"/>
        </a:lnSpc>
        <a:spcBef>
          <a:spcPts val="1000"/>
        </a:spcBef>
        <a:spcAft>
          <a:spcPts val="0"/>
        </a:spcAft>
        <a:buClrTx/>
        <a:buSzPct val="100000"/>
        <a:buFont typeface="Arial" panose="020B0604020202020204"/>
        <a:buChar char="•"/>
        <a:defRPr sz="43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4142740" marR="0" indent="-485140" algn="l" defTabSz="1219200" rtl="0" latinLnBrk="0">
        <a:lnSpc>
          <a:spcPct val="100000"/>
        </a:lnSpc>
        <a:spcBef>
          <a:spcPts val="1000"/>
        </a:spcBef>
        <a:spcAft>
          <a:spcPts val="0"/>
        </a:spcAft>
        <a:buClrTx/>
        <a:buSzPct val="100000"/>
        <a:buFont typeface="Arial" panose="020B0604020202020204"/>
        <a:buChar char="•"/>
        <a:defRPr sz="43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4752340" marR="0" indent="-485140" algn="l" defTabSz="1219200" rtl="0" latinLnBrk="0">
        <a:lnSpc>
          <a:spcPct val="100000"/>
        </a:lnSpc>
        <a:spcBef>
          <a:spcPts val="1000"/>
        </a:spcBef>
        <a:spcAft>
          <a:spcPts val="0"/>
        </a:spcAft>
        <a:buClrTx/>
        <a:buSzPct val="100000"/>
        <a:buFont typeface="Arial" panose="020B0604020202020204"/>
        <a:buChar char="•"/>
        <a:defRPr sz="43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5361940" marR="0" indent="-485140" algn="l" defTabSz="1219200" rtl="0" latinLnBrk="0">
        <a:lnSpc>
          <a:spcPct val="100000"/>
        </a:lnSpc>
        <a:spcBef>
          <a:spcPts val="1000"/>
        </a:spcBef>
        <a:spcAft>
          <a:spcPts val="0"/>
        </a:spcAft>
        <a:buClrTx/>
        <a:buSzPct val="100000"/>
        <a:buFont typeface="Arial" panose="020B0604020202020204"/>
        <a:buChar char="•"/>
        <a:defRPr sz="43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p:bodyStyle>
    <p:otherStyle>
      <a:lvl1pPr marL="0" marR="0" indent="0" algn="r" defTabSz="914400" rtl="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Calibri" panose="020F0502020204030204"/>
        </a:defRPr>
      </a:lvl1pPr>
      <a:lvl2pPr marL="0" marR="0" indent="457200" algn="r" defTabSz="914400" rtl="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Calibri" panose="020F0502020204030204"/>
        </a:defRPr>
      </a:lvl2pPr>
      <a:lvl3pPr marL="0" marR="0" indent="914400" algn="r" defTabSz="914400" rtl="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Calibri" panose="020F0502020204030204"/>
        </a:defRPr>
      </a:lvl3pPr>
      <a:lvl4pPr marL="0" marR="0" indent="1371600" algn="r" defTabSz="914400" rtl="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Calibri" panose="020F0502020204030204"/>
        </a:defRPr>
      </a:lvl4pPr>
      <a:lvl5pPr marL="0" marR="0" indent="1828800" algn="r" defTabSz="914400" rtl="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Calibri" panose="020F0502020204030204"/>
        </a:defRPr>
      </a:lvl5pPr>
      <a:lvl6pPr marL="0" marR="0" indent="2286000" algn="r" defTabSz="914400" rtl="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Calibri" panose="020F0502020204030204"/>
        </a:defRPr>
      </a:lvl6pPr>
      <a:lvl7pPr marL="0" marR="0" indent="2743200" algn="r" defTabSz="914400" rtl="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Calibri" panose="020F0502020204030204"/>
        </a:defRPr>
      </a:lvl7pPr>
      <a:lvl8pPr marL="0" marR="0" indent="3200400" algn="r" defTabSz="914400" rtl="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Calibri" panose="020F0502020204030204"/>
        </a:defRPr>
      </a:lvl8pPr>
      <a:lvl9pPr marL="0" marR="0" indent="3657600" algn="r" defTabSz="914400" rtl="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7" name="PA_标题 1"/>
          <p:cNvSpPr txBox="1"/>
          <p:nvPr/>
        </p:nvSpPr>
        <p:spPr>
          <a:xfrm>
            <a:off x="775454" y="2324799"/>
            <a:ext cx="10361853" cy="1832170"/>
          </a:xfrm>
          <a:prstGeom prst="rect">
            <a:avLst/>
          </a:prstGeom>
          <a:ln w="12700">
            <a:miter lim="400000"/>
          </a:ln>
        </p:spPr>
        <p:txBody>
          <a:bodyPr lIns="45719" rIns="45719">
            <a:normAutofit/>
          </a:bodyPr>
          <a:lstStyle/>
          <a:p>
            <a:pPr algn="ctr">
              <a:defRPr sz="6800">
                <a:solidFill>
                  <a:srgbClr val="FE9F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dirty="0">
                <a:solidFill>
                  <a:schemeClr val="accent3"/>
                </a:solidFill>
              </a:rPr>
              <a:t>UML</a:t>
            </a:r>
            <a:r>
              <a:rPr lang="zh-CN" altLang="en-US" dirty="0">
                <a:solidFill>
                  <a:schemeClr val="accent3"/>
                </a:solidFill>
              </a:rPr>
              <a:t>翻转课堂</a:t>
            </a:r>
            <a:endParaRPr dirty="0">
              <a:solidFill>
                <a:schemeClr val="accent3"/>
              </a:solidFill>
            </a:endParaRPr>
          </a:p>
        </p:txBody>
      </p:sp>
      <p:sp>
        <p:nvSpPr>
          <p:cNvPr id="228" name="PA_副标题 2"/>
          <p:cNvSpPr txBox="1"/>
          <p:nvPr/>
        </p:nvSpPr>
        <p:spPr>
          <a:xfrm>
            <a:off x="3839917" y="4850122"/>
            <a:ext cx="8533291" cy="758190"/>
          </a:xfrm>
          <a:prstGeom prst="rect">
            <a:avLst/>
          </a:prstGeom>
          <a:ln w="12700">
            <a:miter lim="400000"/>
          </a:ln>
        </p:spPr>
        <p:txBody>
          <a:bodyPr lIns="45719" rIns="45719">
            <a:spAutoFit/>
          </a:bodyPr>
          <a:lstStyle/>
          <a:p>
            <a:pPr marL="342900" indent="-342900" algn="ctr">
              <a:spcBef>
                <a:spcPts val="400"/>
              </a:spcBef>
              <a:buSzPct val="100000"/>
              <a:buFont typeface="Arial" panose="020B0604020202020204"/>
              <a:buChar char="•"/>
              <a:defRPr sz="20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dirty="0"/>
              <a:t>SRA2022</a:t>
            </a:r>
            <a:r>
              <a:rPr lang="zh-CN" altLang="en-US" dirty="0"/>
              <a:t>-</a:t>
            </a:r>
            <a:r>
              <a:rPr lang="en-US" altLang="zh-CN" dirty="0"/>
              <a:t>G01</a:t>
            </a:r>
          </a:p>
          <a:p>
            <a:pPr algn="ctr">
              <a:spcBef>
                <a:spcPts val="400"/>
              </a:spcBef>
              <a:buSzPct val="100000"/>
              <a:buNone/>
              <a:defRPr sz="20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t>张丁元 童奕伟 郑森瑞 王泰吉 张淇</a:t>
            </a:r>
            <a:endParaRPr dirty="0"/>
          </a:p>
        </p:txBody>
      </p:sp>
      <p:grpSp>
        <p:nvGrpSpPr>
          <p:cNvPr id="235" name="Group 38"/>
          <p:cNvGrpSpPr/>
          <p:nvPr/>
        </p:nvGrpSpPr>
        <p:grpSpPr>
          <a:xfrm>
            <a:off x="5390680" y="5890640"/>
            <a:ext cx="1575060" cy="160805"/>
            <a:chOff x="0" y="0"/>
            <a:chExt cx="1575059" cy="160804"/>
          </a:xfrm>
        </p:grpSpPr>
        <p:sp>
          <p:nvSpPr>
            <p:cNvPr id="229" name="Oval 31"/>
            <p:cNvSpPr/>
            <p:nvPr/>
          </p:nvSpPr>
          <p:spPr>
            <a:xfrm flipH="1">
              <a:off x="1414257" y="0"/>
              <a:ext cx="160803" cy="160805"/>
            </a:xfrm>
            <a:prstGeom prst="ellipse">
              <a:avLst/>
            </a:prstGeom>
            <a:solidFill>
              <a:srgbClr val="FE9F00"/>
            </a:solidFill>
            <a:ln w="12700" cap="flat">
              <a:noFill/>
              <a:miter lim="400000"/>
            </a:ln>
            <a:effectLst/>
          </p:spPr>
          <p:txBody>
            <a:bodyPr wrap="square" lIns="45719" tIns="45719" rIns="45719" bIns="45719" numCol="1" anchor="ctr">
              <a:noAutofit/>
            </a:bodyPr>
            <a:lstStyle/>
            <a:p>
              <a:pPr algn="ctr">
                <a:defRPr>
                  <a:solidFill>
                    <a:srgbClr val="18D2A6"/>
                  </a:solidFill>
                </a:defRPr>
              </a:pPr>
              <a:endParaRPr/>
            </a:p>
          </p:txBody>
        </p:sp>
        <p:sp>
          <p:nvSpPr>
            <p:cNvPr id="230" name="Oval 32"/>
            <p:cNvSpPr/>
            <p:nvPr/>
          </p:nvSpPr>
          <p:spPr>
            <a:xfrm flipH="1">
              <a:off x="1131404" y="0"/>
              <a:ext cx="160803" cy="160805"/>
            </a:xfrm>
            <a:prstGeom prst="ellipse">
              <a:avLst/>
            </a:prstGeom>
            <a:solidFill>
              <a:srgbClr val="FE9F00"/>
            </a:solidFill>
            <a:ln w="12700" cap="flat">
              <a:noFill/>
              <a:miter lim="400000"/>
            </a:ln>
            <a:effectLst/>
          </p:spPr>
          <p:txBody>
            <a:bodyPr wrap="square" lIns="45719" tIns="45719" rIns="45719" bIns="45719" numCol="1" anchor="ctr">
              <a:noAutofit/>
            </a:bodyPr>
            <a:lstStyle/>
            <a:p>
              <a:pPr algn="ctr">
                <a:defRPr>
                  <a:solidFill>
                    <a:srgbClr val="18D2A6"/>
                  </a:solidFill>
                </a:defRPr>
              </a:pPr>
              <a:endParaRPr/>
            </a:p>
          </p:txBody>
        </p:sp>
        <p:sp>
          <p:nvSpPr>
            <p:cNvPr id="231" name="Oval 33"/>
            <p:cNvSpPr/>
            <p:nvPr/>
          </p:nvSpPr>
          <p:spPr>
            <a:xfrm flipH="1">
              <a:off x="848554" y="0"/>
              <a:ext cx="160803" cy="160805"/>
            </a:xfrm>
            <a:prstGeom prst="ellipse">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18D2A6"/>
                  </a:solidFill>
                </a:defRPr>
              </a:pPr>
              <a:endParaRPr/>
            </a:p>
          </p:txBody>
        </p:sp>
        <p:sp>
          <p:nvSpPr>
            <p:cNvPr id="232" name="Oval 34"/>
            <p:cNvSpPr/>
            <p:nvPr/>
          </p:nvSpPr>
          <p:spPr>
            <a:xfrm flipH="1">
              <a:off x="565701" y="0"/>
              <a:ext cx="160803" cy="160805"/>
            </a:xfrm>
            <a:prstGeom prst="ellipse">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18D2A6"/>
                  </a:solidFill>
                </a:defRPr>
              </a:pPr>
              <a:endParaRPr/>
            </a:p>
          </p:txBody>
        </p:sp>
        <p:sp>
          <p:nvSpPr>
            <p:cNvPr id="233" name="Oval 35"/>
            <p:cNvSpPr/>
            <p:nvPr/>
          </p:nvSpPr>
          <p:spPr>
            <a:xfrm flipH="1">
              <a:off x="282848" y="0"/>
              <a:ext cx="160803" cy="160805"/>
            </a:xfrm>
            <a:prstGeom prst="ellipse">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18D2A6"/>
                  </a:solidFill>
                </a:defRPr>
              </a:pPr>
              <a:endParaRPr/>
            </a:p>
          </p:txBody>
        </p:sp>
        <p:sp>
          <p:nvSpPr>
            <p:cNvPr id="234" name="Oval 36"/>
            <p:cNvSpPr/>
            <p:nvPr/>
          </p:nvSpPr>
          <p:spPr>
            <a:xfrm flipH="1">
              <a:off x="0" y="0"/>
              <a:ext cx="160803" cy="160805"/>
            </a:xfrm>
            <a:prstGeom prst="ellipse">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18D2A6"/>
                  </a:solidFill>
                </a:defRPr>
              </a:pPr>
              <a:endParaRPr/>
            </a:p>
          </p:txBody>
        </p:sp>
      </p:grpSp>
      <p:sp>
        <p:nvSpPr>
          <p:cNvPr id="236" name="文本框 283"/>
          <p:cNvSpPr txBox="1"/>
          <p:nvPr/>
        </p:nvSpPr>
        <p:spPr>
          <a:xfrm>
            <a:off x="6135298" y="1209195"/>
            <a:ext cx="92396" cy="1815882"/>
          </a:xfrm>
          <a:prstGeom prst="rect">
            <a:avLst/>
          </a:prstGeom>
          <a:ln w="12700">
            <a:miter lim="400000"/>
          </a:ln>
        </p:spPr>
        <p:txBody>
          <a:bodyPr wrap="none" lIns="45719" rIns="45719">
            <a:spAutoFit/>
          </a:bodyPr>
          <a:lstStyle/>
          <a:p>
            <a:pPr algn="ctr">
              <a:defRPr sz="11200">
                <a:solidFill>
                  <a:schemeClr val="accent3"/>
                </a:solidFill>
                <a:latin typeface="华文黑体-日"/>
                <a:ea typeface="华文黑体-日"/>
                <a:cs typeface="华文黑体-日"/>
                <a:sym typeface="华文黑体-日"/>
              </a:defRPr>
            </a:pPr>
            <a:endParaRPr dirty="0">
              <a:solidFill>
                <a:srgbClr val="FE9F00"/>
              </a:solidFill>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1000"/>
                                  </p:stCondLst>
                                  <p:childTnLst>
                                    <p:set>
                                      <p:cBhvr>
                                        <p:cTn id="6" dur="indefinite" fill="hold"/>
                                        <p:tgtEl>
                                          <p:spTgt spid="227"/>
                                        </p:tgtEl>
                                        <p:attrNameLst>
                                          <p:attrName>style.visibility</p:attrName>
                                        </p:attrNameLst>
                                      </p:cBhvr>
                                      <p:to>
                                        <p:strVal val="visible"/>
                                      </p:to>
                                    </p:set>
                                    <p:anim calcmode="lin" valueType="num">
                                      <p:cBhvr>
                                        <p:cTn id="7" dur="750" fill="hold"/>
                                        <p:tgtEl>
                                          <p:spTgt spid="227"/>
                                        </p:tgtEl>
                                        <p:attrNameLst>
                                          <p:attrName>ppt_x</p:attrName>
                                        </p:attrNameLst>
                                      </p:cBhvr>
                                      <p:tavLst>
                                        <p:tav tm="0">
                                          <p:val>
                                            <p:strVal val="#ppt_x"/>
                                          </p:val>
                                        </p:tav>
                                        <p:tav tm="100000">
                                          <p:val>
                                            <p:strVal val="#ppt_x"/>
                                          </p:val>
                                        </p:tav>
                                      </p:tavLst>
                                    </p:anim>
                                    <p:anim calcmode="lin" valueType="num">
                                      <p:cBhvr>
                                        <p:cTn id="8" dur="750" fill="hold"/>
                                        <p:tgtEl>
                                          <p:spTgt spid="227"/>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9" presetClass="entr" presetSubtype="0" fill="hold" grpId="2" nodeType="afterEffect">
                                  <p:stCondLst>
                                    <p:cond delay="0"/>
                                  </p:stCondLst>
                                  <p:childTnLst>
                                    <p:set>
                                      <p:cBhvr>
                                        <p:cTn id="11" dur="indefinite" fill="hold"/>
                                        <p:tgtEl>
                                          <p:spTgt spid="228">
                                            <p:bg/>
                                          </p:spTgt>
                                        </p:tgtEl>
                                        <p:attrNameLst>
                                          <p:attrName>style.visibility</p:attrName>
                                        </p:attrNameLst>
                                      </p:cBhvr>
                                      <p:to>
                                        <p:strVal val="visible"/>
                                      </p:to>
                                    </p:set>
                                    <p:animEffect transition="in" filter="dissolve">
                                      <p:cBhvr>
                                        <p:cTn id="12" dur="500"/>
                                        <p:tgtEl>
                                          <p:spTgt spid="228">
                                            <p:bg/>
                                          </p:spTgt>
                                        </p:tgtEl>
                                      </p:cBhvr>
                                    </p:animEffect>
                                  </p:childTnLst>
                                </p:cTn>
                              </p:par>
                              <p:par>
                                <p:cTn id="13" presetID="9" presetClass="entr" presetSubtype="0" fill="hold" grpId="2" nodeType="withEffect">
                                  <p:stCondLst>
                                    <p:cond delay="0"/>
                                  </p:stCondLst>
                                  <p:childTnLst>
                                    <p:set>
                                      <p:cBhvr>
                                        <p:cTn id="14" dur="indefinite" fill="hold"/>
                                        <p:tgtEl>
                                          <p:spTgt spid="228">
                                            <p:txEl>
                                              <p:pRg st="0" end="0"/>
                                            </p:txEl>
                                          </p:spTgt>
                                        </p:tgtEl>
                                        <p:attrNameLst>
                                          <p:attrName>style.visibility</p:attrName>
                                        </p:attrNameLst>
                                      </p:cBhvr>
                                      <p:to>
                                        <p:strVal val="visible"/>
                                      </p:to>
                                    </p:set>
                                    <p:animEffect transition="in" filter="dissolve">
                                      <p:cBhvr>
                                        <p:cTn id="15" dur="500"/>
                                        <p:tgtEl>
                                          <p:spTgt spid="22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2" nodeType="clickEffect">
                                  <p:stCondLst>
                                    <p:cond delay="0"/>
                                  </p:stCondLst>
                                  <p:childTnLst>
                                    <p:set>
                                      <p:cBhvr>
                                        <p:cTn id="19" dur="indefinite" fill="hold"/>
                                        <p:tgtEl>
                                          <p:spTgt spid="228">
                                            <p:txEl>
                                              <p:pRg st="1" end="1"/>
                                            </p:txEl>
                                          </p:spTgt>
                                        </p:tgtEl>
                                        <p:attrNameLst>
                                          <p:attrName>style.visibility</p:attrName>
                                        </p:attrNameLst>
                                      </p:cBhvr>
                                      <p:to>
                                        <p:strVal val="visible"/>
                                      </p:to>
                                    </p:set>
                                    <p:animEffect transition="in" filter="dissolve">
                                      <p:cBhvr>
                                        <p:cTn id="20" dur="500"/>
                                        <p:tgtEl>
                                          <p:spTgt spid="228">
                                            <p:txEl>
                                              <p:pRg st="1" end="1"/>
                                            </p:txEl>
                                          </p:spTgt>
                                        </p:tgtEl>
                                      </p:cBhvr>
                                    </p:animEffect>
                                  </p:childTnLst>
                                </p:cTn>
                              </p:par>
                            </p:childTnLst>
                          </p:cTn>
                        </p:par>
                        <p:par>
                          <p:cTn id="21" fill="hold">
                            <p:stCondLst>
                              <p:cond delay="500"/>
                            </p:stCondLst>
                            <p:childTnLst>
                              <p:par>
                                <p:cTn id="22" presetID="2" presetClass="entr" presetSubtype="4" fill="hold" grpId="3" nodeType="afterEffect">
                                  <p:stCondLst>
                                    <p:cond delay="0"/>
                                  </p:stCondLst>
                                  <p:childTnLst>
                                    <p:set>
                                      <p:cBhvr>
                                        <p:cTn id="23" dur="indefinite" fill="hold"/>
                                        <p:tgtEl>
                                          <p:spTgt spid="235"/>
                                        </p:tgtEl>
                                        <p:attrNameLst>
                                          <p:attrName>style.visibility</p:attrName>
                                        </p:attrNameLst>
                                      </p:cBhvr>
                                      <p:to>
                                        <p:strVal val="visible"/>
                                      </p:to>
                                    </p:set>
                                    <p:anim calcmode="lin" valueType="num">
                                      <p:cBhvr>
                                        <p:cTn id="24" dur="750" fill="hold"/>
                                        <p:tgtEl>
                                          <p:spTgt spid="235"/>
                                        </p:tgtEl>
                                        <p:attrNameLst>
                                          <p:attrName>ppt_x</p:attrName>
                                        </p:attrNameLst>
                                      </p:cBhvr>
                                      <p:tavLst>
                                        <p:tav tm="0">
                                          <p:val>
                                            <p:strVal val="#ppt_x"/>
                                          </p:val>
                                        </p:tav>
                                        <p:tav tm="100000">
                                          <p:val>
                                            <p:strVal val="#ppt_x"/>
                                          </p:val>
                                        </p:tav>
                                      </p:tavLst>
                                    </p:anim>
                                    <p:anim calcmode="lin" valueType="num">
                                      <p:cBhvr>
                                        <p:cTn id="25" dur="750" fill="hold"/>
                                        <p:tgtEl>
                                          <p:spTgt spid="235"/>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4" fill="hold" grpId="4" nodeType="afterEffect">
                                  <p:stCondLst>
                                    <p:cond delay="250"/>
                                  </p:stCondLst>
                                  <p:childTnLst>
                                    <p:set>
                                      <p:cBhvr>
                                        <p:cTn id="28" dur="indefinite" fill="hold"/>
                                        <p:tgtEl>
                                          <p:spTgt spid="236"/>
                                        </p:tgtEl>
                                        <p:attrNameLst>
                                          <p:attrName>style.visibility</p:attrName>
                                        </p:attrNameLst>
                                      </p:cBhvr>
                                      <p:to>
                                        <p:strVal val="visible"/>
                                      </p:to>
                                    </p:set>
                                    <p:anim calcmode="lin" valueType="num">
                                      <p:cBhvr>
                                        <p:cTn id="29" dur="1250" fill="hold"/>
                                        <p:tgtEl>
                                          <p:spTgt spid="236"/>
                                        </p:tgtEl>
                                        <p:attrNameLst>
                                          <p:attrName>ppt_x</p:attrName>
                                        </p:attrNameLst>
                                      </p:cBhvr>
                                      <p:tavLst>
                                        <p:tav tm="0">
                                          <p:val>
                                            <p:strVal val="#ppt_x"/>
                                          </p:val>
                                        </p:tav>
                                        <p:tav tm="100000">
                                          <p:val>
                                            <p:strVal val="#ppt_x"/>
                                          </p:val>
                                        </p:tav>
                                      </p:tavLst>
                                    </p:anim>
                                    <p:anim calcmode="lin" valueType="num">
                                      <p:cBhvr>
                                        <p:cTn id="30" dur="1250" fill="hold"/>
                                        <p:tgtEl>
                                          <p:spTgt spid="2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1" animBg="1" advAuto="0"/>
      <p:bldP spid="228" grpId="2" build="p" bldLvl="5" animBg="1" advAuto="0"/>
      <p:bldP spid="235" grpId="3" animBg="1" advAuto="0"/>
      <p:bldP spid="236" grpId="4"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1623046" y="307989"/>
            <a:ext cx="7519990" cy="984875"/>
            <a:chOff x="0" y="-1"/>
            <a:chExt cx="7519989" cy="984872"/>
          </a:xfrm>
        </p:grpSpPr>
        <p:sp>
          <p:nvSpPr>
            <p:cNvPr id="497"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1875760" y="-1"/>
              <a:ext cx="3268586" cy="984872"/>
              <a:chOff x="42976" y="0"/>
              <a:chExt cx="3268586" cy="984868"/>
            </a:xfrm>
          </p:grpSpPr>
          <p:sp>
            <p:nvSpPr>
              <p:cNvPr id="498" name="矩形 3"/>
              <p:cNvSpPr txBox="1"/>
              <p:nvPr/>
            </p:nvSpPr>
            <p:spPr>
              <a:xfrm>
                <a:off x="659243" y="0"/>
                <a:ext cx="2652319" cy="98486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i="0" dirty="0">
                    <a:solidFill>
                      <a:srgbClr val="B4B4B4"/>
                    </a:solidFill>
                    <a:effectLst/>
                  </a:rPr>
                  <a:t>2.1</a:t>
                </a:r>
                <a:r>
                  <a:rPr lang="en-US" altLang="zh-CN" b="1" dirty="0">
                    <a:solidFill>
                      <a:srgbClr val="B4B4B4"/>
                    </a:solidFill>
                  </a:rPr>
                  <a:t>(2) </a:t>
                </a:r>
                <a:r>
                  <a:rPr lang="zh-CN" altLang="en-US" b="1" dirty="0">
                    <a:solidFill>
                      <a:srgbClr val="B4B4B4"/>
                    </a:solidFill>
                  </a:rPr>
                  <a:t>逻辑视图</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42976" y="59689"/>
                <a:ext cx="248286" cy="383858"/>
                <a:chOff x="42976" y="20459"/>
                <a:chExt cx="248284" cy="383856"/>
              </a:xfrm>
            </p:grpSpPr>
            <p:sp>
              <p:nvSpPr>
                <p:cNvPr id="49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2" name="文本框 1"/>
          <p:cNvSpPr txBox="1"/>
          <p:nvPr/>
        </p:nvSpPr>
        <p:spPr>
          <a:xfrm>
            <a:off x="501002" y="1322507"/>
            <a:ext cx="5395942" cy="53553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2400" dirty="0">
                <a:solidFill>
                  <a:schemeClr val="tx1"/>
                </a:solidFill>
                <a:latin typeface="+mj-lt"/>
              </a:rPr>
              <a:t>2.</a:t>
            </a:r>
            <a:r>
              <a:rPr lang="zh-CN" altLang="en-US" sz="2400" dirty="0">
                <a:solidFill>
                  <a:schemeClr val="tx1"/>
                </a:solidFill>
                <a:latin typeface="+mj-lt"/>
              </a:rPr>
              <a:t>逻辑视图</a:t>
            </a:r>
            <a:endParaRPr lang="en-US" altLang="zh-CN" sz="2400" dirty="0">
              <a:solidFill>
                <a:schemeClr val="tx1"/>
              </a:solidFill>
              <a:latin typeface="+mj-lt"/>
            </a:endParaRPr>
          </a:p>
          <a:p>
            <a:r>
              <a:rPr lang="zh-CN" altLang="en-US" sz="2000" dirty="0">
                <a:solidFill>
                  <a:schemeClr val="tx1"/>
                </a:solidFill>
                <a:latin typeface="+mj-lt"/>
              </a:rPr>
              <a:t>  </a:t>
            </a:r>
            <a:r>
              <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 </a:t>
            </a:r>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逻辑视图逻辑视图也称为静态视图、结构模型视图</a:t>
            </a:r>
            <a:r>
              <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包括类图、对象图和包图。</a:t>
            </a:r>
            <a:endPar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endParaRPr>
          </a:p>
          <a:p>
            <a:endPar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endParaRPr>
          </a:p>
          <a:p>
            <a:r>
              <a:rPr kumimoji="0" lang="zh-CN" altLang="en-US" sz="2000" b="0" i="0" u="none" strike="noStrike" cap="none" spc="0" normalizeH="0" baseline="0" dirty="0">
                <a:ln>
                  <a:noFill/>
                </a:ln>
                <a:solidFill>
                  <a:srgbClr val="FF0000"/>
                </a:solidFill>
                <a:effectLst/>
                <a:uFillTx/>
                <a:latin typeface="+mj-lt"/>
                <a:ea typeface="Calibri" panose="020F0502020204030204"/>
                <a:cs typeface="Calibri" panose="020F0502020204030204"/>
                <a:sym typeface="Calibri" panose="020F0502020204030204"/>
              </a:rPr>
              <a:t>主要用于描述在用例视图中提出的系统功能的实现。</a:t>
            </a:r>
            <a:endParaRPr kumimoji="0" lang="en-US" altLang="zh-CN" sz="2000" b="0" i="0" u="none" strike="noStrike" cap="none" spc="0" normalizeH="0" baseline="0" dirty="0">
              <a:ln>
                <a:noFill/>
              </a:ln>
              <a:solidFill>
                <a:srgbClr val="FF0000"/>
              </a:solidFill>
              <a:effectLst/>
              <a:uFillTx/>
              <a:latin typeface="+mj-lt"/>
              <a:ea typeface="Calibri" panose="020F0502020204030204"/>
              <a:cs typeface="Calibri" panose="020F0502020204030204"/>
              <a:sym typeface="Calibri" panose="020F0502020204030204"/>
            </a:endParaRPr>
          </a:p>
          <a:p>
            <a:endParaRPr kumimoji="0" lang="en-US" altLang="zh-CN" sz="2000" b="0" i="0" u="none" strike="noStrike" cap="none" spc="0" normalizeH="0" baseline="0" dirty="0">
              <a:ln>
                <a:noFill/>
              </a:ln>
              <a:solidFill>
                <a:srgbClr val="FF0000"/>
              </a:solidFill>
              <a:effectLst/>
              <a:uFillTx/>
              <a:latin typeface="+mj-lt"/>
              <a:ea typeface="Calibri" panose="020F0502020204030204"/>
              <a:cs typeface="Calibri" panose="020F0502020204030204"/>
              <a:sym typeface="Calibri" panose="020F0502020204030204"/>
            </a:endParaRPr>
          </a:p>
          <a:p>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与用例视图相比</a:t>
            </a:r>
            <a:r>
              <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逻辑视图主要关注系统的内部</a:t>
            </a:r>
            <a:r>
              <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它既描述系统的静态结构</a:t>
            </a:r>
            <a:r>
              <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系统中的类</a:t>
            </a:r>
            <a:r>
              <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对象及它们之间的关系</a:t>
            </a:r>
            <a:r>
              <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也描述系统的动态协作关系。</a:t>
            </a:r>
            <a:endPar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endParaRPr>
          </a:p>
          <a:p>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系统的静态结构在类图和对象图中进行描述</a:t>
            </a:r>
            <a:r>
              <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而动态模型是在状态机图</a:t>
            </a:r>
            <a:r>
              <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时序图</a:t>
            </a:r>
            <a:r>
              <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通信图及活动图中进行描述。</a:t>
            </a:r>
            <a:endPar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endParaRPr>
          </a:p>
          <a:p>
            <a:endPar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endParaRPr>
          </a:p>
          <a:p>
            <a:r>
              <a:rPr kumimoji="0" lang="zh-CN" altLang="en-US" sz="2000" b="0" i="0" u="none" strike="noStrike" cap="none" spc="0" normalizeH="0" baseline="0" dirty="0">
                <a:ln>
                  <a:noFill/>
                </a:ln>
                <a:solidFill>
                  <a:srgbClr val="FF0000"/>
                </a:solidFill>
                <a:effectLst/>
                <a:uFillTx/>
                <a:latin typeface="+mj-lt"/>
                <a:ea typeface="Calibri" panose="020F0502020204030204"/>
                <a:cs typeface="Calibri" panose="020F0502020204030204"/>
                <a:sym typeface="Calibri" panose="020F0502020204030204"/>
              </a:rPr>
              <a:t>逻辑视图的使用者主要是系统的设计人员和开发人员。</a:t>
            </a:r>
            <a:endParaRPr kumimoji="0" lang="en-US" altLang="zh-CN" sz="2000" b="0" i="0" u="none" strike="noStrike" cap="none" spc="0" normalizeH="0" baseline="0" dirty="0">
              <a:ln>
                <a:noFill/>
              </a:ln>
              <a:solidFill>
                <a:srgbClr val="FF0000"/>
              </a:solidFill>
              <a:effectLst/>
              <a:uFillTx/>
              <a:latin typeface="+mj-lt"/>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endParaRPr>
          </a:p>
        </p:txBody>
      </p:sp>
      <p:pic>
        <p:nvPicPr>
          <p:cNvPr id="6" name="图片 5"/>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6100916" y="1021281"/>
            <a:ext cx="5577382" cy="52515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1623046" y="307989"/>
            <a:ext cx="7519990" cy="984875"/>
            <a:chOff x="0" y="-1"/>
            <a:chExt cx="7519989" cy="984872"/>
          </a:xfrm>
        </p:grpSpPr>
        <p:sp>
          <p:nvSpPr>
            <p:cNvPr id="497"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1875760" y="-1"/>
              <a:ext cx="3268586" cy="984872"/>
              <a:chOff x="42976" y="0"/>
              <a:chExt cx="3268586" cy="984868"/>
            </a:xfrm>
          </p:grpSpPr>
          <p:sp>
            <p:nvSpPr>
              <p:cNvPr id="498" name="矩形 3"/>
              <p:cNvSpPr txBox="1"/>
              <p:nvPr/>
            </p:nvSpPr>
            <p:spPr>
              <a:xfrm>
                <a:off x="659243" y="0"/>
                <a:ext cx="2652319" cy="98486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i="0" dirty="0">
                    <a:solidFill>
                      <a:srgbClr val="B4B4B4"/>
                    </a:solidFill>
                    <a:effectLst/>
                  </a:rPr>
                  <a:t>2.1</a:t>
                </a:r>
                <a:r>
                  <a:rPr lang="en-US" altLang="zh-CN" b="1" dirty="0">
                    <a:solidFill>
                      <a:srgbClr val="B4B4B4"/>
                    </a:solidFill>
                  </a:rPr>
                  <a:t>(3) </a:t>
                </a:r>
                <a:r>
                  <a:rPr lang="zh-CN" altLang="en-US" b="1" dirty="0">
                    <a:solidFill>
                      <a:srgbClr val="B4B4B4"/>
                    </a:solidFill>
                  </a:rPr>
                  <a:t>并发视图</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42976" y="59689"/>
                <a:ext cx="248286" cy="383858"/>
                <a:chOff x="42976" y="20459"/>
                <a:chExt cx="248284" cy="383856"/>
              </a:xfrm>
            </p:grpSpPr>
            <p:sp>
              <p:nvSpPr>
                <p:cNvPr id="49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2" name="文本框 1"/>
          <p:cNvSpPr txBox="1"/>
          <p:nvPr/>
        </p:nvSpPr>
        <p:spPr>
          <a:xfrm>
            <a:off x="501002" y="1322507"/>
            <a:ext cx="5395942" cy="4462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2400" dirty="0">
                <a:solidFill>
                  <a:schemeClr val="tx1"/>
                </a:solidFill>
                <a:latin typeface="+mj-lt"/>
              </a:rPr>
              <a:t>3.</a:t>
            </a:r>
            <a:r>
              <a:rPr kumimoji="0" lang="zh-CN" altLang="en-US" sz="24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并发视图</a:t>
            </a:r>
            <a:endParaRPr kumimoji="0" lang="en-US" altLang="zh-CN" sz="24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endParaRPr>
          </a:p>
          <a:p>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并发视图也称为动态视图</a:t>
            </a:r>
            <a:r>
              <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进程视图</a:t>
            </a:r>
            <a:r>
              <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进程视图包括动态图</a:t>
            </a:r>
            <a:r>
              <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状态机图、交互图、活动图</a:t>
            </a:r>
            <a:r>
              <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和实现图</a:t>
            </a:r>
            <a:r>
              <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交互图和部署图</a:t>
            </a:r>
            <a:r>
              <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a:t>
            </a:r>
            <a:endPar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endParaRPr>
          </a:p>
          <a:p>
            <a:endPar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endParaRPr>
          </a:p>
          <a:p>
            <a:r>
              <a:rPr kumimoji="0" lang="zh-CN" altLang="en-US" sz="2000" b="0" i="0" u="none" strike="noStrike" cap="none" spc="0" normalizeH="0" baseline="0" dirty="0">
                <a:ln>
                  <a:noFill/>
                </a:ln>
                <a:solidFill>
                  <a:srgbClr val="FF0000"/>
                </a:solidFill>
                <a:effectLst/>
                <a:uFillTx/>
                <a:latin typeface="+mj-lt"/>
                <a:ea typeface="Calibri" panose="020F0502020204030204"/>
                <a:cs typeface="Calibri" panose="020F0502020204030204"/>
                <a:sym typeface="Calibri" panose="020F0502020204030204"/>
              </a:rPr>
              <a:t>主要是从资源的有效利用、代码的并行执行以及系统环境中异步事件的处理等方面来考虑。</a:t>
            </a:r>
            <a:endParaRPr kumimoji="0" lang="en-US" altLang="zh-CN" sz="2000" b="0" i="0" u="none" strike="noStrike" cap="none" spc="0" normalizeH="0" baseline="0" dirty="0">
              <a:ln>
                <a:noFill/>
              </a:ln>
              <a:solidFill>
                <a:srgbClr val="FF0000"/>
              </a:solidFill>
              <a:effectLst/>
              <a:uFillTx/>
              <a:latin typeface="+mj-lt"/>
              <a:ea typeface="Calibri" panose="020F0502020204030204"/>
              <a:cs typeface="Calibri" panose="020F0502020204030204"/>
              <a:sym typeface="Calibri" panose="020F0502020204030204"/>
            </a:endParaRPr>
          </a:p>
          <a:p>
            <a:endParaRPr kumimoji="0" lang="en-US" altLang="zh-CN" sz="2000" b="0" i="0" u="none" strike="noStrike" cap="none" spc="0" normalizeH="0" baseline="0" dirty="0">
              <a:ln>
                <a:noFill/>
              </a:ln>
              <a:solidFill>
                <a:srgbClr val="FF0000"/>
              </a:solidFill>
              <a:effectLst/>
              <a:uFillTx/>
              <a:latin typeface="+mj-lt"/>
              <a:ea typeface="Calibri" panose="020F0502020204030204"/>
              <a:cs typeface="Calibri" panose="020F0502020204030204"/>
              <a:sym typeface="Calibri" panose="020F0502020204030204"/>
            </a:endParaRPr>
          </a:p>
          <a:p>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将系统划分为并发执行的控制</a:t>
            </a:r>
            <a:r>
              <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此外</a:t>
            </a:r>
            <a:r>
              <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并发视图还需要处理线程之间的通信和同步。</a:t>
            </a:r>
            <a:endPar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endParaRPr>
          </a:p>
          <a:p>
            <a:endPar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endParaRPr>
          </a:p>
          <a:p>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并发视图主要由状态机图、通信图和活动图组成。</a:t>
            </a:r>
            <a:r>
              <a:rPr kumimoji="0" lang="zh-CN" altLang="en-US" sz="2000" b="0" i="0" u="none" strike="noStrike" cap="none" spc="0" normalizeH="0" baseline="0" dirty="0">
                <a:ln>
                  <a:noFill/>
                </a:ln>
                <a:solidFill>
                  <a:srgbClr val="FF0000"/>
                </a:solidFill>
                <a:effectLst/>
                <a:uFillTx/>
                <a:latin typeface="+mj-lt"/>
                <a:ea typeface="Calibri" panose="020F0502020204030204"/>
                <a:cs typeface="Calibri" panose="020F0502020204030204"/>
                <a:sym typeface="Calibri" panose="020F0502020204030204"/>
              </a:rPr>
              <a:t>并发视图的使用者是开发人员和系统集成人员。</a:t>
            </a:r>
            <a:endParaRPr kumimoji="0" lang="en-US" altLang="zh-CN" sz="2000" b="0" i="0" u="none" strike="noStrike" cap="none" spc="0" normalizeH="0" baseline="0" dirty="0">
              <a:ln>
                <a:noFill/>
              </a:ln>
              <a:solidFill>
                <a:srgbClr val="FF0000"/>
              </a:solidFill>
              <a:effectLst/>
              <a:uFillTx/>
              <a:latin typeface="+mj-lt"/>
              <a:ea typeface="Calibri" panose="020F0502020204030204"/>
              <a:cs typeface="Calibri" panose="020F0502020204030204"/>
              <a:sym typeface="Calibri" panose="020F0502020204030204"/>
            </a:endParaRPr>
          </a:p>
        </p:txBody>
      </p:sp>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5896945" y="1136226"/>
            <a:ext cx="6069306" cy="4576417"/>
          </a:xfrm>
          <a:prstGeom prst="rect">
            <a:avLst/>
          </a:prstGeom>
        </p:spPr>
      </p:pic>
      <p:sp>
        <p:nvSpPr>
          <p:cNvPr id="5" name="文本框 4"/>
          <p:cNvSpPr txBox="1"/>
          <p:nvPr/>
        </p:nvSpPr>
        <p:spPr>
          <a:xfrm>
            <a:off x="8540685" y="5781866"/>
            <a:ext cx="117835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状态图</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1623046" y="307989"/>
            <a:ext cx="7519990" cy="984875"/>
            <a:chOff x="0" y="-1"/>
            <a:chExt cx="7519989" cy="984872"/>
          </a:xfrm>
        </p:grpSpPr>
        <p:sp>
          <p:nvSpPr>
            <p:cNvPr id="497"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1875760" y="-1"/>
              <a:ext cx="3268586" cy="984872"/>
              <a:chOff x="42976" y="0"/>
              <a:chExt cx="3268586" cy="984868"/>
            </a:xfrm>
          </p:grpSpPr>
          <p:sp>
            <p:nvSpPr>
              <p:cNvPr id="498" name="矩形 3"/>
              <p:cNvSpPr txBox="1"/>
              <p:nvPr/>
            </p:nvSpPr>
            <p:spPr>
              <a:xfrm>
                <a:off x="659243" y="0"/>
                <a:ext cx="2652319" cy="98486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i="0" dirty="0">
                    <a:solidFill>
                      <a:srgbClr val="B4B4B4"/>
                    </a:solidFill>
                    <a:effectLst/>
                  </a:rPr>
                  <a:t>2.1</a:t>
                </a:r>
                <a:r>
                  <a:rPr lang="en-US" altLang="zh-CN" b="1" dirty="0">
                    <a:solidFill>
                      <a:srgbClr val="B4B4B4"/>
                    </a:solidFill>
                  </a:rPr>
                  <a:t>(4) </a:t>
                </a:r>
                <a:r>
                  <a:rPr lang="zh-CN" altLang="en-US" b="1" dirty="0">
                    <a:solidFill>
                      <a:srgbClr val="B4B4B4"/>
                    </a:solidFill>
                  </a:rPr>
                  <a:t>组织视图</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42976" y="59689"/>
                <a:ext cx="248286" cy="383858"/>
                <a:chOff x="42976" y="20459"/>
                <a:chExt cx="248284" cy="383856"/>
              </a:xfrm>
            </p:grpSpPr>
            <p:sp>
              <p:nvSpPr>
                <p:cNvPr id="49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2" name="文本框 1"/>
          <p:cNvSpPr txBox="1"/>
          <p:nvPr/>
        </p:nvSpPr>
        <p:spPr>
          <a:xfrm>
            <a:off x="501002" y="1322507"/>
            <a:ext cx="5395942" cy="38472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2400" dirty="0">
                <a:solidFill>
                  <a:schemeClr val="tx1"/>
                </a:solidFill>
                <a:latin typeface="+mj-lt"/>
              </a:rPr>
              <a:t>4.</a:t>
            </a:r>
            <a:r>
              <a:rPr kumimoji="0" lang="zh-CN" altLang="en-US" sz="24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组件视图</a:t>
            </a:r>
            <a:endParaRPr kumimoji="0" lang="en-US" altLang="zh-CN" sz="24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endParaRPr>
          </a:p>
          <a:p>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组件视图也称为实现视图、物理视图</a:t>
            </a:r>
            <a:r>
              <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描述系统的实现模块及它们之间的依赖关系。</a:t>
            </a:r>
            <a:endPar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endParaRPr>
          </a:p>
          <a:p>
            <a:endPar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endParaRPr>
          </a:p>
          <a:p>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其中</a:t>
            </a:r>
            <a:r>
              <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组件指的是不同类型的代码模块</a:t>
            </a:r>
            <a:r>
              <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它是构造应用的软件单元。</a:t>
            </a:r>
            <a:endPar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endParaRPr>
          </a:p>
          <a:p>
            <a:endPar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endParaRPr>
          </a:p>
          <a:p>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组件视图中也可以添加组件的其他附加信息</a:t>
            </a:r>
            <a:r>
              <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例如</a:t>
            </a:r>
            <a:r>
              <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资源分配或者其他管理信息。</a:t>
            </a:r>
            <a:endPar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endParaRPr>
          </a:p>
          <a:p>
            <a:endPar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endParaRPr>
          </a:p>
          <a:p>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组件视图主要由构件图构成。</a:t>
            </a:r>
            <a:r>
              <a:rPr kumimoji="0" lang="zh-CN" altLang="en-US" sz="2000" b="0" i="0" u="none" strike="noStrike" cap="none" spc="0" normalizeH="0" baseline="0" dirty="0">
                <a:ln>
                  <a:noFill/>
                </a:ln>
                <a:solidFill>
                  <a:srgbClr val="FF0000"/>
                </a:solidFill>
                <a:effectLst/>
                <a:uFillTx/>
                <a:latin typeface="+mj-lt"/>
                <a:ea typeface="Calibri" panose="020F0502020204030204"/>
                <a:cs typeface="Calibri" panose="020F0502020204030204"/>
                <a:sym typeface="Calibri" panose="020F0502020204030204"/>
              </a:rPr>
              <a:t>组件视图的使用者是开发人员。</a:t>
            </a:r>
            <a:endParaRPr kumimoji="0" lang="en-US" altLang="zh-CN" sz="2000" b="0" i="0" u="none" strike="noStrike" cap="none" spc="0" normalizeH="0" baseline="0" dirty="0">
              <a:ln>
                <a:noFill/>
              </a:ln>
              <a:solidFill>
                <a:srgbClr val="FF0000"/>
              </a:solidFill>
              <a:effectLst/>
              <a:uFillTx/>
              <a:latin typeface="+mj-lt"/>
              <a:ea typeface="Calibri" panose="020F0502020204030204"/>
              <a:cs typeface="Calibri" panose="020F0502020204030204"/>
              <a:sym typeface="Calibri" panose="020F0502020204030204"/>
            </a:endParaRPr>
          </a:p>
        </p:txBody>
      </p:sp>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5910736" y="1067003"/>
            <a:ext cx="5637100" cy="55235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1623046" y="307989"/>
            <a:ext cx="7519990" cy="984875"/>
            <a:chOff x="0" y="-1"/>
            <a:chExt cx="7519989" cy="984872"/>
          </a:xfrm>
        </p:grpSpPr>
        <p:sp>
          <p:nvSpPr>
            <p:cNvPr id="497"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1875760" y="-1"/>
              <a:ext cx="3268586" cy="984872"/>
              <a:chOff x="42976" y="0"/>
              <a:chExt cx="3268586" cy="984868"/>
            </a:xfrm>
          </p:grpSpPr>
          <p:sp>
            <p:nvSpPr>
              <p:cNvPr id="498" name="矩形 3"/>
              <p:cNvSpPr txBox="1"/>
              <p:nvPr/>
            </p:nvSpPr>
            <p:spPr>
              <a:xfrm>
                <a:off x="659243" y="0"/>
                <a:ext cx="2652319" cy="98486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i="0" dirty="0">
                    <a:solidFill>
                      <a:srgbClr val="B4B4B4"/>
                    </a:solidFill>
                    <a:effectLst/>
                  </a:rPr>
                  <a:t>2.1</a:t>
                </a:r>
                <a:r>
                  <a:rPr lang="en-US" altLang="zh-CN" b="1" dirty="0">
                    <a:solidFill>
                      <a:srgbClr val="B4B4B4"/>
                    </a:solidFill>
                  </a:rPr>
                  <a:t>(5) </a:t>
                </a:r>
                <a:r>
                  <a:rPr lang="zh-CN" altLang="en-US" b="1" dirty="0">
                    <a:solidFill>
                      <a:srgbClr val="B4B4B4"/>
                    </a:solidFill>
                  </a:rPr>
                  <a:t>部署视图</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42976" y="59689"/>
                <a:ext cx="248286" cy="383858"/>
                <a:chOff x="42976" y="20459"/>
                <a:chExt cx="248284" cy="383856"/>
              </a:xfrm>
            </p:grpSpPr>
            <p:sp>
              <p:nvSpPr>
                <p:cNvPr id="49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2" name="文本框 1"/>
          <p:cNvSpPr txBox="1"/>
          <p:nvPr/>
        </p:nvSpPr>
        <p:spPr>
          <a:xfrm>
            <a:off x="501002" y="1336743"/>
            <a:ext cx="5395942" cy="35394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altLang="zh-CN" sz="24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5.</a:t>
            </a:r>
            <a:r>
              <a:rPr kumimoji="0" lang="zh-CN" altLang="en-US" sz="24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部署视图</a:t>
            </a:r>
            <a:endParaRPr kumimoji="0" lang="en-US" altLang="zh-CN" sz="24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endParaRPr>
          </a:p>
          <a:p>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部署视图</a:t>
            </a:r>
            <a:r>
              <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也称为配置视图。</a:t>
            </a:r>
            <a:endPar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endParaRPr>
          </a:p>
          <a:p>
            <a:endPar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endParaRPr>
          </a:p>
          <a:p>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配置视图主要显示系统的物理部署</a:t>
            </a:r>
            <a:r>
              <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它描述位于节点上的运行实例的部署情况。</a:t>
            </a:r>
            <a:endPar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endParaRPr>
          </a:p>
          <a:p>
            <a:endPar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endParaRPr>
          </a:p>
          <a:p>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配置视图主要由配置图表示</a:t>
            </a:r>
            <a:r>
              <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配置视图还允许评估分配结果和资源分配。</a:t>
            </a:r>
            <a:endPar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endParaRPr>
          </a:p>
          <a:p>
            <a:endParaRPr kumimoji="0" lang="en-US" altLang="zh-CN" sz="20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endParaRPr>
          </a:p>
          <a:p>
            <a:r>
              <a:rPr kumimoji="0" lang="zh-CN" altLang="en-US" sz="2000" b="0" i="0" u="none" strike="noStrike" cap="none" spc="0" normalizeH="0" baseline="0" dirty="0">
                <a:ln>
                  <a:noFill/>
                </a:ln>
                <a:solidFill>
                  <a:srgbClr val="FF0000"/>
                </a:solidFill>
                <a:effectLst/>
                <a:uFillTx/>
                <a:latin typeface="+mj-lt"/>
                <a:ea typeface="Calibri" panose="020F0502020204030204"/>
                <a:cs typeface="Calibri" panose="020F0502020204030204"/>
                <a:sym typeface="Calibri" panose="020F0502020204030204"/>
              </a:rPr>
              <a:t>配置视图的使用者是开发人员、系统集成人员和测试人员。</a:t>
            </a:r>
          </a:p>
        </p:txBody>
      </p:sp>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5896945" y="1112691"/>
            <a:ext cx="5831890" cy="54403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609600" y="1600835"/>
            <a:ext cx="10405745" cy="4526915"/>
          </a:xfrm>
        </p:spPr>
        <p:txBody>
          <a:bodyPr/>
          <a:lstStyle/>
          <a:p>
            <a:r>
              <a:rPr lang="zh-CN" altLang="en-US"/>
              <a:t>关于</a:t>
            </a:r>
            <a:r>
              <a:rPr lang="en-US" altLang="zh-CN"/>
              <a:t>UML</a:t>
            </a:r>
            <a:r>
              <a:rPr lang="zh-CN" altLang="en-US"/>
              <a:t>图，你能想得出有哪些么？</a:t>
            </a:r>
          </a:p>
        </p:txBody>
      </p:sp>
      <p:sp>
        <p:nvSpPr>
          <p:cNvPr id="4" name="标题 1"/>
          <p:cNvSpPr>
            <a:spLocks noGrp="1"/>
          </p:cNvSpPr>
          <p:nvPr>
            <p:ph type="title"/>
          </p:nvPr>
        </p:nvSpPr>
        <p:spPr>
          <a:xfrm>
            <a:off x="4718391" y="4655699"/>
            <a:ext cx="10361852" cy="1362391"/>
          </a:xfrm>
        </p:spPr>
        <p:txBody>
          <a:bodyPr/>
          <a:lstStyle/>
          <a:p>
            <a:r>
              <a:rPr lang="en-US" altLang="zh-CN" dirty="0"/>
              <a:t>QUSETION</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1779904" y="225444"/>
            <a:ext cx="7519990" cy="984875"/>
            <a:chOff x="0" y="-1"/>
            <a:chExt cx="7519989" cy="984872"/>
          </a:xfrm>
        </p:grpSpPr>
        <p:sp>
          <p:nvSpPr>
            <p:cNvPr id="3"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4" name="组合 1"/>
            <p:cNvGrpSpPr/>
            <p:nvPr/>
          </p:nvGrpSpPr>
          <p:grpSpPr>
            <a:xfrm>
              <a:off x="1875760" y="-1"/>
              <a:ext cx="708654" cy="984872"/>
              <a:chOff x="42976" y="0"/>
              <a:chExt cx="708654" cy="984868"/>
            </a:xfrm>
          </p:grpSpPr>
          <p:sp>
            <p:nvSpPr>
              <p:cNvPr id="5" name="矩形 3"/>
              <p:cNvSpPr txBox="1"/>
              <p:nvPr/>
            </p:nvSpPr>
            <p:spPr>
              <a:xfrm>
                <a:off x="659243" y="0"/>
                <a:ext cx="92387" cy="98486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6" name="组合 26"/>
              <p:cNvGrpSpPr/>
              <p:nvPr/>
            </p:nvGrpSpPr>
            <p:grpSpPr>
              <a:xfrm>
                <a:off x="42976" y="59689"/>
                <a:ext cx="248286" cy="383858"/>
                <a:chOff x="42976" y="20459"/>
                <a:chExt cx="248284" cy="383856"/>
              </a:xfrm>
            </p:grpSpPr>
            <p:sp>
              <p:nvSpPr>
                <p:cNvPr id="7"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8"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9" name="文本框 8"/>
          <p:cNvSpPr txBox="1"/>
          <p:nvPr/>
        </p:nvSpPr>
        <p:spPr>
          <a:xfrm flipH="1">
            <a:off x="1066496" y="1400366"/>
            <a:ext cx="8151797" cy="47089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在构建系统的可视化模型时，需要使用许多不同的图表需要表示系统的不同视图。</a:t>
            </a:r>
            <a:r>
              <a:rPr kumimoji="0" lang="en-US" altLang="zh-CN"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UML</a:t>
            </a:r>
            <a:r>
              <a:rPr kumimoji="0" lang="zh-CN" altLang="en-US"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提供了一个丰富的可视化模型符号。</a:t>
            </a:r>
            <a:endParaRPr kumimoji="0" lang="en-US" altLang="zh-CN"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a:t>
            </a:r>
            <a:r>
              <a:rPr kumimoji="0" lang="zh-CN" altLang="en-US"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用于说明用户与系统交互的用例图</a:t>
            </a:r>
          </a:p>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a:t>
            </a:r>
            <a:r>
              <a:rPr kumimoji="0" lang="zh-CN" altLang="en-US"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用类图说明逻辑结构</a:t>
            </a:r>
          </a:p>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a:t>
            </a:r>
            <a:r>
              <a:rPr kumimoji="0" lang="zh-CN" altLang="en-US"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用于说明对象和链接的对象图</a:t>
            </a:r>
            <a:endParaRPr kumimoji="0" lang="en-US" altLang="zh-CN"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a:t>
            </a:r>
            <a:r>
              <a:rPr kumimoji="0" lang="zh-CN" altLang="en-US"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用于说明行为的状态机图</a:t>
            </a:r>
            <a:endParaRPr kumimoji="0" lang="en-US" altLang="zh-CN"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endParaRPr>
          </a:p>
          <a:p>
            <a:r>
              <a:rPr kumimoji="0" lang="en-US" altLang="zh-CN"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a:t>
            </a:r>
            <a:r>
              <a:rPr kumimoji="0" lang="zh-CN" altLang="en-US"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用于说明事件流程的</a:t>
            </a:r>
            <a:r>
              <a:rPr lang="zh-CN" altLang="en-US" sz="2000" dirty="0">
                <a:latin typeface="+mj-ea"/>
                <a:ea typeface="+mj-ea"/>
              </a:rPr>
              <a:t>活动图</a:t>
            </a:r>
            <a:endParaRPr lang="en-US" altLang="zh-CN" sz="2000" dirty="0">
              <a:latin typeface="+mj-ea"/>
              <a:ea typeface="+mj-ea"/>
            </a:endParaRPr>
          </a:p>
          <a:p>
            <a:r>
              <a:rPr kumimoji="0" lang="en-US" altLang="zh-CN"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a:t>
            </a:r>
            <a:r>
              <a:rPr lang="zh-CN" altLang="en-US" sz="2000" dirty="0">
                <a:latin typeface="+mj-ea"/>
                <a:ea typeface="+mj-ea"/>
              </a:rPr>
              <a:t>顺序图</a:t>
            </a:r>
            <a:endParaRPr lang="en-US" altLang="zh-CN" sz="2000" dirty="0">
              <a:latin typeface="+mj-ea"/>
              <a:ea typeface="+mj-ea"/>
            </a:endParaRPr>
          </a:p>
          <a:p>
            <a:r>
              <a:rPr kumimoji="0" lang="en-US" altLang="zh-CN"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a:t>
            </a:r>
            <a:r>
              <a:rPr kumimoji="0" lang="zh-CN" altLang="en-US"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用于说明行为的通信图</a:t>
            </a:r>
          </a:p>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a:t>
            </a:r>
            <a:r>
              <a:rPr kumimoji="0" lang="zh-CN" altLang="en-US"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用于说明软件物理结构的组件图</a:t>
            </a:r>
          </a:p>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a:t>
            </a:r>
            <a:r>
              <a:rPr kumimoji="0" lang="zh-CN" altLang="en-US"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显示软件到硬件配置映射的部署图</a:t>
            </a:r>
          </a:p>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a:t>
            </a:r>
            <a:r>
              <a:rPr kumimoji="0" lang="zh-CN" altLang="en-US"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包图</a:t>
            </a:r>
            <a:endParaRPr kumimoji="0" lang="en-US" altLang="zh-CN"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a:t>
            </a:r>
            <a:r>
              <a:rPr lang="zh-CN" altLang="en-US" sz="2000" dirty="0">
                <a:latin typeface="+mj-ea"/>
                <a:ea typeface="+mj-ea"/>
              </a:rPr>
              <a:t>组合结构图</a:t>
            </a:r>
            <a:endParaRPr lang="en-US" altLang="zh-CN" sz="2000" dirty="0">
              <a:latin typeface="+mj-ea"/>
              <a:ea typeface="+mj-ea"/>
            </a:endParaRPr>
          </a:p>
          <a:p>
            <a:r>
              <a:rPr kumimoji="0" lang="en-US" altLang="zh-CN"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a:t>
            </a:r>
            <a:r>
              <a:rPr lang="zh-CN" altLang="en-US" sz="2000" dirty="0">
                <a:latin typeface="+mj-ea"/>
                <a:ea typeface="+mj-ea"/>
              </a:rPr>
              <a:t>交互概览图</a:t>
            </a:r>
            <a:endParaRPr lang="en-US" altLang="zh-CN" sz="2000" dirty="0">
              <a:latin typeface="+mj-ea"/>
              <a:ea typeface="+mj-ea"/>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a:t>
            </a:r>
            <a:r>
              <a:rPr kumimoji="0" lang="zh-CN" altLang="en-US"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时间图</a:t>
            </a:r>
            <a:r>
              <a:rPr kumimoji="0" lang="en-US" altLang="zh-CN" sz="2000" b="0" i="0" u="none" strike="noStrike" cap="none" spc="0" normalizeH="0" baseline="30000" dirty="0">
                <a:ln>
                  <a:noFill/>
                </a:ln>
                <a:solidFill>
                  <a:srgbClr val="000000"/>
                </a:solidFill>
                <a:effectLst/>
                <a:uFillTx/>
                <a:latin typeface="+mj-ea"/>
                <a:ea typeface="+mj-ea"/>
                <a:cs typeface="Calibri" panose="020F0502020204030204"/>
                <a:sym typeface="Calibri" panose="020F0502020204030204"/>
              </a:rPr>
              <a:t>[1]</a:t>
            </a:r>
          </a:p>
        </p:txBody>
      </p:sp>
      <p:sp>
        <p:nvSpPr>
          <p:cNvPr id="10" name="文本框 9"/>
          <p:cNvSpPr txBox="1"/>
          <p:nvPr/>
        </p:nvSpPr>
        <p:spPr>
          <a:xfrm>
            <a:off x="9036300" y="1123369"/>
            <a:ext cx="363985" cy="27699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2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3264" y="2169407"/>
            <a:ext cx="3939540" cy="2164080"/>
          </a:xfrm>
          <a:prstGeom prst="rect">
            <a:avLst/>
          </a:prstGeom>
        </p:spPr>
      </p:pic>
      <p:sp>
        <p:nvSpPr>
          <p:cNvPr id="13" name="矩形 3"/>
          <p:cNvSpPr txBox="1"/>
          <p:nvPr/>
        </p:nvSpPr>
        <p:spPr>
          <a:xfrm>
            <a:off x="804510" y="285133"/>
            <a:ext cx="1579910" cy="538599"/>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i="0" dirty="0">
                <a:solidFill>
                  <a:srgbClr val="B4B4B4"/>
                </a:solidFill>
                <a:effectLst/>
              </a:rPr>
              <a:t>3 UML</a:t>
            </a:r>
            <a:r>
              <a:rPr lang="zh-CN" altLang="en-US" b="1" i="0" dirty="0">
                <a:solidFill>
                  <a:srgbClr val="B4B4B4"/>
                </a:solidFill>
                <a:effectLst/>
              </a:rPr>
              <a:t>图</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1637861" y="261055"/>
            <a:ext cx="7519990" cy="984875"/>
            <a:chOff x="0" y="-1"/>
            <a:chExt cx="7519989" cy="984872"/>
          </a:xfrm>
        </p:grpSpPr>
        <p:sp>
          <p:nvSpPr>
            <p:cNvPr id="497"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1875760" y="-1"/>
              <a:ext cx="2443039" cy="984872"/>
              <a:chOff x="42976" y="0"/>
              <a:chExt cx="2443039" cy="984868"/>
            </a:xfrm>
          </p:grpSpPr>
          <p:sp>
            <p:nvSpPr>
              <p:cNvPr id="498" name="矩形 3"/>
              <p:cNvSpPr txBox="1"/>
              <p:nvPr/>
            </p:nvSpPr>
            <p:spPr>
              <a:xfrm>
                <a:off x="659243" y="0"/>
                <a:ext cx="1826772" cy="98486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rPr>
                  <a:t>3.</a:t>
                </a:r>
                <a:r>
                  <a:rPr lang="en-US" altLang="zh-CN" b="1" i="0" dirty="0">
                    <a:solidFill>
                      <a:srgbClr val="B4B4B4"/>
                    </a:solidFill>
                    <a:effectLst/>
                  </a:rPr>
                  <a:t>1 </a:t>
                </a:r>
                <a:r>
                  <a:rPr lang="zh-CN" altLang="en-US" b="1" dirty="0">
                    <a:solidFill>
                      <a:srgbClr val="B4B4B4"/>
                    </a:solidFill>
                  </a:rPr>
                  <a:t>用例图</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42976" y="59689"/>
                <a:ext cx="248286" cy="383858"/>
                <a:chOff x="42976" y="20459"/>
                <a:chExt cx="248284" cy="383856"/>
              </a:xfrm>
            </p:grpSpPr>
            <p:sp>
              <p:nvSpPr>
                <p:cNvPr id="49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2" name="文本框 1"/>
          <p:cNvSpPr txBox="1"/>
          <p:nvPr/>
        </p:nvSpPr>
        <p:spPr>
          <a:xfrm>
            <a:off x="371949" y="1371557"/>
            <a:ext cx="539594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zh-CN" altLang="en-US" b="0" i="0" u="none" strike="noStrike" cap="none" spc="0" normalizeH="0" baseline="0" dirty="0">
                <a:ln>
                  <a:noFill/>
                </a:ln>
                <a:solidFill>
                  <a:schemeClr val="tx1"/>
                </a:solidFill>
                <a:effectLst/>
                <a:uFillTx/>
                <a:latin typeface="Calibri" panose="020F0502020204030204"/>
                <a:ea typeface="Calibri" panose="020F0502020204030204"/>
                <a:cs typeface="Calibri" panose="020F0502020204030204"/>
                <a:sym typeface="Calibri" panose="020F0502020204030204"/>
              </a:rPr>
              <a:t>用例图：</a:t>
            </a:r>
            <a:endParaRPr kumimoji="0" lang="en-US" altLang="zh-CN" b="0" i="0" u="none" strike="noStrike" cap="none" spc="0" normalizeH="0" baseline="0" dirty="0">
              <a:ln>
                <a:noFill/>
              </a:ln>
              <a:solidFill>
                <a:schemeClr val="tx1"/>
              </a:solidFill>
              <a:effectLst/>
              <a:uFillTx/>
              <a:latin typeface="Calibri" panose="020F0502020204030204"/>
              <a:ea typeface="Calibri" panose="020F0502020204030204"/>
              <a:cs typeface="Calibri" panose="020F0502020204030204"/>
              <a:sym typeface="Calibri" panose="020F0502020204030204"/>
            </a:endParaRPr>
          </a:p>
          <a:p>
            <a:r>
              <a:rPr kumimoji="0" lang="zh-CN" altLang="en-US" b="0" i="0" u="none" strike="noStrike" cap="none" spc="0" normalizeH="0" baseline="0" dirty="0">
                <a:ln>
                  <a:noFill/>
                </a:ln>
                <a:solidFill>
                  <a:schemeClr val="tx1"/>
                </a:solidFill>
                <a:effectLst/>
                <a:uFillTx/>
                <a:latin typeface="Calibri" panose="020F0502020204030204"/>
                <a:ea typeface="Calibri" panose="020F0502020204030204"/>
                <a:cs typeface="Calibri" panose="020F0502020204030204"/>
                <a:sym typeface="Calibri" panose="020F0502020204030204"/>
              </a:rPr>
              <a:t>被称为参与者的外部用户所能观察到的系统功能的模型图。</a:t>
            </a:r>
          </a:p>
        </p:txBody>
      </p:sp>
      <p:sp>
        <p:nvSpPr>
          <p:cNvPr id="3" name="文本框 2"/>
          <p:cNvSpPr txBox="1"/>
          <p:nvPr/>
        </p:nvSpPr>
        <p:spPr>
          <a:xfrm>
            <a:off x="371949" y="2683499"/>
            <a:ext cx="465287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i="0" u="none" strike="noStrike" cap="none" spc="0" normalizeH="0" baseline="0" dirty="0">
                <a:ln>
                  <a:noFill/>
                </a:ln>
                <a:solidFill>
                  <a:schemeClr val="tx1"/>
                </a:solidFill>
                <a:effectLst/>
                <a:uFillTx/>
                <a:latin typeface="Calibri" panose="020F0502020204030204"/>
                <a:ea typeface="Calibri" panose="020F0502020204030204"/>
                <a:cs typeface="Calibri" panose="020F0502020204030204"/>
                <a:sym typeface="Calibri" panose="020F0502020204030204"/>
              </a:rPr>
              <a:t>主要功能：</a:t>
            </a:r>
            <a:endParaRPr kumimoji="0" lang="en-US" altLang="zh-CN" sz="1800" i="0" u="none" strike="noStrike" cap="none" spc="0" normalizeH="0" baseline="0" dirty="0">
              <a:ln>
                <a:noFill/>
              </a:ln>
              <a:solidFill>
                <a:schemeClr val="tx1"/>
              </a:solidFill>
              <a:effectLst/>
              <a:uFillTx/>
              <a:latin typeface="Calibri" panose="020F0502020204030204"/>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1800" i="0" u="none" strike="noStrike" cap="none" spc="0" normalizeH="0" baseline="0" dirty="0">
                <a:ln>
                  <a:noFill/>
                </a:ln>
                <a:solidFill>
                  <a:schemeClr val="tx1"/>
                </a:solidFill>
                <a:effectLst/>
                <a:uFillTx/>
                <a:latin typeface="Calibri" panose="020F0502020204030204"/>
                <a:ea typeface="Calibri" panose="020F0502020204030204"/>
                <a:cs typeface="Calibri" panose="020F0502020204030204"/>
                <a:sym typeface="Calibri" panose="020F0502020204030204"/>
              </a:rPr>
              <a:t>1.</a:t>
            </a:r>
            <a:r>
              <a:rPr kumimoji="0" lang="zh-CN" altLang="en-US" sz="1800" i="0" u="none" strike="noStrike" cap="none" spc="0" normalizeH="0" baseline="0" dirty="0">
                <a:ln>
                  <a:noFill/>
                </a:ln>
                <a:solidFill>
                  <a:schemeClr val="tx1"/>
                </a:solidFill>
                <a:effectLst/>
                <a:uFillTx/>
                <a:latin typeface="Calibri" panose="020F0502020204030204"/>
                <a:ea typeface="Calibri" panose="020F0502020204030204"/>
                <a:cs typeface="Calibri" panose="020F0502020204030204"/>
                <a:sym typeface="Calibri" panose="020F0502020204030204"/>
              </a:rPr>
              <a:t>列出系统中的用例和参与者</a:t>
            </a:r>
            <a:endParaRPr kumimoji="0" lang="en-US" altLang="zh-CN" sz="1800" i="0" u="none" strike="noStrike" cap="none" spc="0" normalizeH="0" baseline="0" dirty="0">
              <a:ln>
                <a:noFill/>
              </a:ln>
              <a:solidFill>
                <a:schemeClr val="tx1"/>
              </a:solidFill>
              <a:effectLst/>
              <a:uFillTx/>
              <a:latin typeface="Calibri" panose="020F0502020204030204"/>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tx1"/>
                </a:solidFill>
              </a:rPr>
              <a:t>2.</a:t>
            </a:r>
            <a:r>
              <a:rPr lang="zh-CN" altLang="en-US" dirty="0">
                <a:solidFill>
                  <a:schemeClr val="tx1"/>
                </a:solidFill>
              </a:rPr>
              <a:t>显示哪个参与者参与了哪个用例的执行工作</a:t>
            </a:r>
            <a:endParaRPr kumimoji="0" lang="zh-CN" altLang="en-US" sz="1800" i="0" u="none" strike="noStrike" cap="none" spc="0" normalizeH="0" baseline="0" dirty="0">
              <a:ln>
                <a:noFill/>
              </a:ln>
              <a:solidFill>
                <a:schemeClr val="tx1"/>
              </a:solidFill>
              <a:effectLst/>
              <a:uFillTx/>
              <a:latin typeface="Calibri" panose="020F0502020204030204"/>
              <a:ea typeface="Calibri" panose="020F0502020204030204"/>
              <a:cs typeface="Calibri" panose="020F0502020204030204"/>
              <a:sym typeface="Calibri" panose="020F0502020204030204"/>
            </a:endParaRPr>
          </a:p>
        </p:txBody>
      </p:sp>
      <p:sp>
        <p:nvSpPr>
          <p:cNvPr id="5" name="文本框 4"/>
          <p:cNvSpPr txBox="1"/>
          <p:nvPr/>
        </p:nvSpPr>
        <p:spPr>
          <a:xfrm>
            <a:off x="371949" y="4044298"/>
            <a:ext cx="5302659"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核心概念：</a:t>
            </a:r>
            <a:endParaRPr kumimoji="0" lang="en-US" altLang="zh-CN"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1</a:t>
            </a:r>
            <a:r>
              <a:rPr lang="en-US" altLang="zh-CN" dirty="0"/>
              <a:t>.</a:t>
            </a:r>
            <a:r>
              <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用例：系统中的功能单元，可以被描述为参与者与系统间的一次交互作用</a:t>
            </a:r>
            <a:endParaRPr kumimoji="0" lang="en-US" altLang="zh-CN"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en-US" altLang="zh-CN" dirty="0"/>
              <a:t>2.</a:t>
            </a:r>
            <a:r>
              <a:rPr lang="zh-CN" altLang="en-US" dirty="0"/>
              <a:t>参与者： 通过系统边界与系统进行有意义交互的外部实体</a:t>
            </a:r>
            <a:endParaRPr lang="en-US" altLang="zh-CN" dirty="0"/>
          </a:p>
          <a:p>
            <a:pPr marL="0" marR="0" indent="0" algn="l" defTabSz="914400" rtl="0" fontAlgn="auto" latinLnBrk="0" hangingPunct="0">
              <a:lnSpc>
                <a:spcPct val="100000"/>
              </a:lnSpc>
              <a:spcBef>
                <a:spcPts val="0"/>
              </a:spcBef>
              <a:spcAft>
                <a:spcPts val="0"/>
              </a:spcAft>
              <a:buClrTx/>
              <a:buSzTx/>
              <a:buFontTx/>
              <a:buNone/>
            </a:pPr>
            <a:r>
              <a:rPr lang="en-US" altLang="zh-CN" dirty="0"/>
              <a:t>3.</a:t>
            </a:r>
            <a:r>
              <a:rPr lang="zh-CN" altLang="en-US" dirty="0"/>
              <a:t>泛化：参与者与参与者之间的关系</a:t>
            </a:r>
            <a:endParaRPr lang="en-US" altLang="zh-CN" dirty="0"/>
          </a:p>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4.</a:t>
            </a:r>
            <a:r>
              <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关联：用例与参与者之间的关系</a:t>
            </a:r>
            <a:endParaRPr kumimoji="0" lang="en-US" altLang="zh-CN"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en-US" altLang="zh-CN" dirty="0"/>
              <a:t>5.</a:t>
            </a:r>
            <a:r>
              <a:rPr lang="zh-CN" altLang="en-US" dirty="0"/>
              <a:t>扩展、包含、泛化：用例之间的关系 </a:t>
            </a:r>
            <a:endParaRPr kumimoji="0" lang="en-US" altLang="zh-CN"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grpSp>
        <p:nvGrpSpPr>
          <p:cNvPr id="10" name="组合 9"/>
          <p:cNvGrpSpPr/>
          <p:nvPr/>
        </p:nvGrpSpPr>
        <p:grpSpPr>
          <a:xfrm>
            <a:off x="6089650" y="1249112"/>
            <a:ext cx="6017680" cy="5274351"/>
            <a:chOff x="6201163" y="1336743"/>
            <a:chExt cx="6096352" cy="4431665"/>
          </a:xfrm>
        </p:grpSpPr>
        <p:pic>
          <p:nvPicPr>
            <p:cNvPr id="7" name="图片 6"/>
            <p:cNvPicPr>
              <a:picLocks noChangeAspect="1"/>
            </p:cNvPicPr>
            <p:nvPr/>
          </p:nvPicPr>
          <p:blipFill>
            <a:blip r:embed="rId2"/>
            <a:stretch>
              <a:fillRect/>
            </a:stretch>
          </p:blipFill>
          <p:spPr>
            <a:xfrm>
              <a:off x="6201163" y="1336743"/>
              <a:ext cx="6096352" cy="4431665"/>
            </a:xfrm>
            <a:prstGeom prst="rect">
              <a:avLst/>
            </a:prstGeom>
          </p:spPr>
        </p:pic>
        <p:pic>
          <p:nvPicPr>
            <p:cNvPr id="9" name="图片 8"/>
            <p:cNvPicPr>
              <a:picLocks noChangeAspect="1"/>
            </p:cNvPicPr>
            <p:nvPr/>
          </p:nvPicPr>
          <p:blipFill>
            <a:blip r:embed="rId3"/>
            <a:stretch>
              <a:fillRect/>
            </a:stretch>
          </p:blipFill>
          <p:spPr>
            <a:xfrm>
              <a:off x="6279222" y="5015828"/>
              <a:ext cx="1124107" cy="75258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P spid="2" grpId="0"/>
      <p:bldP spid="3"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1637861" y="261055"/>
            <a:ext cx="7519990" cy="984875"/>
            <a:chOff x="0" y="-1"/>
            <a:chExt cx="7519989" cy="984872"/>
          </a:xfrm>
        </p:grpSpPr>
        <p:sp>
          <p:nvSpPr>
            <p:cNvPr id="497"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1875760" y="-1"/>
              <a:ext cx="2443039" cy="984872"/>
              <a:chOff x="42976" y="0"/>
              <a:chExt cx="2443039" cy="984868"/>
            </a:xfrm>
          </p:grpSpPr>
          <p:sp>
            <p:nvSpPr>
              <p:cNvPr id="498" name="矩形 3"/>
              <p:cNvSpPr txBox="1"/>
              <p:nvPr/>
            </p:nvSpPr>
            <p:spPr>
              <a:xfrm>
                <a:off x="659243" y="0"/>
                <a:ext cx="1826772" cy="98486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a:solidFill>
                      <a:srgbClr val="B4B4B4"/>
                    </a:solidFill>
                  </a:rPr>
                  <a:t>3.</a:t>
                </a:r>
                <a:r>
                  <a:rPr lang="en-US" altLang="zh-CN" b="1" i="0">
                    <a:solidFill>
                      <a:srgbClr val="B4B4B4"/>
                    </a:solidFill>
                    <a:effectLst/>
                  </a:rPr>
                  <a:t>1 </a:t>
                </a:r>
                <a:r>
                  <a:rPr lang="zh-CN" altLang="en-US" b="1">
                    <a:solidFill>
                      <a:srgbClr val="B4B4B4"/>
                    </a:solidFill>
                  </a:rPr>
                  <a:t>用</a:t>
                </a:r>
                <a:r>
                  <a:rPr lang="zh-CN" altLang="en-US" b="1" dirty="0">
                    <a:solidFill>
                      <a:srgbClr val="B4B4B4"/>
                    </a:solidFill>
                  </a:rPr>
                  <a:t>例图</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42976" y="59689"/>
                <a:ext cx="248286" cy="383858"/>
                <a:chOff x="42976" y="20459"/>
                <a:chExt cx="248284" cy="383856"/>
              </a:xfrm>
            </p:grpSpPr>
            <p:sp>
              <p:nvSpPr>
                <p:cNvPr id="49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pic>
        <p:nvPicPr>
          <p:cNvPr id="4" name="图片 3" descr="upload_797604334"/>
          <p:cNvPicPr>
            <a:picLocks noChangeAspect="1"/>
          </p:cNvPicPr>
          <p:nvPr/>
        </p:nvPicPr>
        <p:blipFill>
          <a:blip r:embed="rId2"/>
          <a:stretch>
            <a:fillRect/>
          </a:stretch>
        </p:blipFill>
        <p:spPr>
          <a:xfrm>
            <a:off x="2056385" y="1323524"/>
            <a:ext cx="6934830" cy="50534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1623046" y="307989"/>
            <a:ext cx="7519990" cy="759013"/>
            <a:chOff x="0" y="-1"/>
            <a:chExt cx="7519989" cy="759011"/>
          </a:xfrm>
        </p:grpSpPr>
        <p:sp>
          <p:nvSpPr>
            <p:cNvPr id="497"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1875760" y="-1"/>
              <a:ext cx="1968550" cy="538598"/>
              <a:chOff x="42976" y="0"/>
              <a:chExt cx="1968550" cy="538596"/>
            </a:xfrm>
          </p:grpSpPr>
          <p:sp>
            <p:nvSpPr>
              <p:cNvPr id="498" name="矩形 3"/>
              <p:cNvSpPr txBox="1"/>
              <p:nvPr/>
            </p:nvSpPr>
            <p:spPr>
              <a:xfrm>
                <a:off x="659243" y="0"/>
                <a:ext cx="1352283" cy="538596"/>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rPr>
                  <a:t>3.</a:t>
                </a:r>
                <a:r>
                  <a:rPr lang="en-US" altLang="zh-CN" b="1" i="0" dirty="0">
                    <a:solidFill>
                      <a:srgbClr val="B4B4B4"/>
                    </a:solidFill>
                    <a:effectLst/>
                  </a:rPr>
                  <a:t>2</a:t>
                </a:r>
                <a:r>
                  <a:rPr lang="zh-CN" altLang="en-US" b="1" dirty="0">
                    <a:solidFill>
                      <a:srgbClr val="B4B4B4"/>
                    </a:solidFill>
                  </a:rPr>
                  <a:t>类图</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42976" y="59689"/>
                <a:ext cx="248286" cy="383858"/>
                <a:chOff x="42976" y="20459"/>
                <a:chExt cx="248284" cy="383856"/>
              </a:xfrm>
            </p:grpSpPr>
            <p:sp>
              <p:nvSpPr>
                <p:cNvPr id="49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2" name="文本框 1"/>
          <p:cNvSpPr txBox="1"/>
          <p:nvPr/>
        </p:nvSpPr>
        <p:spPr>
          <a:xfrm>
            <a:off x="486187" y="1377011"/>
            <a:ext cx="5395942"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zh-CN" altLang="en-US" b="0" i="0" u="none" strike="noStrike" cap="none" spc="0" normalizeH="0" baseline="0" dirty="0">
                <a:ln>
                  <a:noFill/>
                </a:ln>
                <a:solidFill>
                  <a:schemeClr val="tx1"/>
                </a:solidFill>
                <a:effectLst/>
                <a:uFillTx/>
                <a:latin typeface="Calibri" panose="020F0502020204030204"/>
                <a:ea typeface="Calibri" panose="020F0502020204030204"/>
                <a:cs typeface="Calibri" panose="020F0502020204030204"/>
                <a:sym typeface="Calibri" panose="020F0502020204030204"/>
              </a:rPr>
              <a:t>类图：</a:t>
            </a:r>
            <a:endParaRPr kumimoji="0" lang="en-US" altLang="zh-CN" b="0" i="0" u="none" strike="noStrike" cap="none" spc="0" normalizeH="0" baseline="0" dirty="0">
              <a:ln>
                <a:noFill/>
              </a:ln>
              <a:solidFill>
                <a:schemeClr val="tx1"/>
              </a:solidFill>
              <a:effectLst/>
              <a:uFillTx/>
              <a:latin typeface="Calibri" panose="020F0502020204030204"/>
              <a:ea typeface="Calibri" panose="020F0502020204030204"/>
              <a:cs typeface="Calibri" panose="020F0502020204030204"/>
              <a:sym typeface="Calibri" panose="020F0502020204030204"/>
            </a:endParaRPr>
          </a:p>
          <a:p>
            <a:r>
              <a:rPr kumimoji="0" lang="zh-CN" altLang="en-US" b="0" i="0" u="none" strike="noStrike" cap="none" spc="0" normalizeH="0" baseline="0" dirty="0">
                <a:ln>
                  <a:noFill/>
                </a:ln>
                <a:solidFill>
                  <a:schemeClr val="tx1"/>
                </a:solidFill>
                <a:effectLst/>
                <a:uFillTx/>
                <a:latin typeface="Calibri" panose="020F0502020204030204"/>
                <a:ea typeface="Calibri" panose="020F0502020204030204"/>
                <a:cs typeface="Calibri" panose="020F0502020204030204"/>
                <a:sym typeface="Calibri" panose="020F0502020204030204"/>
              </a:rPr>
              <a:t>是软件的蓝图，用于详细描述系统内各个对象的相关类，以及这些类之间的静态关系。</a:t>
            </a:r>
            <a:r>
              <a:rPr lang="zh-CN" altLang="en-US" b="0" i="0" dirty="0">
                <a:solidFill>
                  <a:srgbClr val="333333"/>
                </a:solidFill>
                <a:effectLst/>
                <a:latin typeface="Helvetica Neue"/>
              </a:rPr>
              <a:t>它既用于应用程序的系统分类的一般概念建模，也用于详细建模，将模型转换成编程代码，也可用于数据建模。</a:t>
            </a:r>
            <a:endParaRPr kumimoji="0" lang="zh-CN" altLang="en-US" b="0" i="0" u="none" strike="noStrike" cap="none" spc="0" normalizeH="0" baseline="0" dirty="0">
              <a:ln>
                <a:noFill/>
              </a:ln>
              <a:solidFill>
                <a:schemeClr val="tx1"/>
              </a:solidFill>
              <a:effectLst/>
              <a:uFillTx/>
              <a:latin typeface="Calibri" panose="020F0502020204030204"/>
              <a:ea typeface="Calibri" panose="020F0502020204030204"/>
              <a:cs typeface="Calibri" panose="020F0502020204030204"/>
              <a:sym typeface="Calibri" panose="020F0502020204030204"/>
            </a:endParaRPr>
          </a:p>
        </p:txBody>
      </p:sp>
      <p:sp>
        <p:nvSpPr>
          <p:cNvPr id="3" name="文本框 2"/>
          <p:cNvSpPr txBox="1"/>
          <p:nvPr/>
        </p:nvSpPr>
        <p:spPr>
          <a:xfrm>
            <a:off x="376858" y="4036317"/>
            <a:ext cx="5160304"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a:r>
              <a:rPr lang="zh-CN" altLang="en-US" b="0" i="0" dirty="0">
                <a:solidFill>
                  <a:srgbClr val="333333"/>
                </a:solidFill>
                <a:effectLst/>
                <a:latin typeface="Helvetica Neue"/>
              </a:rPr>
              <a:t>类图的作用：</a:t>
            </a:r>
          </a:p>
          <a:p>
            <a:pPr algn="l"/>
            <a:r>
              <a:rPr lang="en-US" altLang="zh-CN" dirty="0">
                <a:solidFill>
                  <a:srgbClr val="333333"/>
                </a:solidFill>
                <a:latin typeface="Helvetica Neue"/>
              </a:rPr>
              <a:t>1</a:t>
            </a:r>
            <a:r>
              <a:rPr lang="zh-CN" altLang="en-US" dirty="0">
                <a:solidFill>
                  <a:srgbClr val="333333"/>
                </a:solidFill>
                <a:latin typeface="Helvetica Neue"/>
              </a:rPr>
              <a:t>：</a:t>
            </a:r>
            <a:r>
              <a:rPr lang="zh-CN" altLang="en-US" b="0" i="0" dirty="0">
                <a:solidFill>
                  <a:srgbClr val="333333"/>
                </a:solidFill>
                <a:effectLst/>
                <a:latin typeface="Helvetica Neue"/>
              </a:rPr>
              <a:t>类图是一种静态的结构图，描述了系统的类的集合，类的属性和类之间的关系，可以简化了人们对系统的理解；</a:t>
            </a:r>
          </a:p>
          <a:p>
            <a:pPr algn="l"/>
            <a:r>
              <a:rPr lang="en-US" altLang="zh-CN" b="0" i="0" dirty="0">
                <a:solidFill>
                  <a:srgbClr val="333333"/>
                </a:solidFill>
                <a:effectLst/>
                <a:latin typeface="Helvetica Neue"/>
              </a:rPr>
              <a:t>2</a:t>
            </a:r>
            <a:r>
              <a:rPr lang="zh-CN" altLang="en-US" b="0" i="0" dirty="0">
                <a:solidFill>
                  <a:srgbClr val="333333"/>
                </a:solidFill>
                <a:effectLst/>
                <a:latin typeface="Helvetica Neue"/>
              </a:rPr>
              <a:t>：类图是系统分析和设计阶段的重要产物，是系统编码和测试的重要模型。</a:t>
            </a:r>
          </a:p>
        </p:txBody>
      </p:sp>
      <p:sp>
        <p:nvSpPr>
          <p:cNvPr id="5" name="文本框 4"/>
          <p:cNvSpPr txBox="1"/>
          <p:nvPr/>
        </p:nvSpPr>
        <p:spPr>
          <a:xfrm>
            <a:off x="376858" y="3164344"/>
            <a:ext cx="530265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核心概念：</a:t>
            </a:r>
            <a:endParaRPr kumimoji="0" lang="en-US" altLang="zh-CN"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dirty="0"/>
              <a:t>类、接口、依赖、关联、泛化、实现</a:t>
            </a:r>
            <a:endParaRPr kumimoji="0" lang="en-US" altLang="zh-CN"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grpSp>
        <p:nvGrpSpPr>
          <p:cNvPr id="12" name="组合 11"/>
          <p:cNvGrpSpPr/>
          <p:nvPr/>
        </p:nvGrpSpPr>
        <p:grpSpPr>
          <a:xfrm>
            <a:off x="6297173" y="1258453"/>
            <a:ext cx="5298489" cy="5104439"/>
            <a:chOff x="6394624" y="391655"/>
            <a:chExt cx="5298489" cy="5104439"/>
          </a:xfrm>
        </p:grpSpPr>
        <p:pic>
          <p:nvPicPr>
            <p:cNvPr id="6" name="图片 5"/>
            <p:cNvPicPr>
              <a:picLocks noChangeAspect="1"/>
            </p:cNvPicPr>
            <p:nvPr/>
          </p:nvPicPr>
          <p:blipFill>
            <a:blip r:embed="rId2"/>
            <a:stretch>
              <a:fillRect/>
            </a:stretch>
          </p:blipFill>
          <p:spPr>
            <a:xfrm>
              <a:off x="6394624" y="391655"/>
              <a:ext cx="5298489" cy="5080955"/>
            </a:xfrm>
            <a:prstGeom prst="rect">
              <a:avLst/>
            </a:prstGeom>
          </p:spPr>
        </p:pic>
        <p:pic>
          <p:nvPicPr>
            <p:cNvPr id="11" name="图片 10"/>
            <p:cNvPicPr>
              <a:picLocks noChangeAspect="1"/>
            </p:cNvPicPr>
            <p:nvPr/>
          </p:nvPicPr>
          <p:blipFill>
            <a:blip r:embed="rId3"/>
            <a:stretch>
              <a:fillRect/>
            </a:stretch>
          </p:blipFill>
          <p:spPr>
            <a:xfrm>
              <a:off x="6547232" y="4956759"/>
              <a:ext cx="1013295" cy="539335"/>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P spid="2" grpId="0"/>
      <p:bldP spid="3"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0" y="151645"/>
            <a:ext cx="5644230" cy="773093"/>
            <a:chOff x="1804074" y="-11966"/>
            <a:chExt cx="5644229" cy="773091"/>
          </a:xfrm>
        </p:grpSpPr>
        <p:sp>
          <p:nvSpPr>
            <p:cNvPr id="497" name="矩形 10"/>
            <p:cNvSpPr/>
            <p:nvPr/>
          </p:nvSpPr>
          <p:spPr>
            <a:xfrm rot="10800000">
              <a:off x="1804074" y="715406"/>
              <a:ext cx="5644229" cy="45719"/>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2164517" y="-11966"/>
              <a:ext cx="2100899" cy="538598"/>
              <a:chOff x="331733" y="-11965"/>
              <a:chExt cx="2100899" cy="538596"/>
            </a:xfrm>
          </p:grpSpPr>
          <p:sp>
            <p:nvSpPr>
              <p:cNvPr id="498" name="矩形 3"/>
              <p:cNvSpPr txBox="1"/>
              <p:nvPr/>
            </p:nvSpPr>
            <p:spPr>
              <a:xfrm>
                <a:off x="1080349" y="-11965"/>
                <a:ext cx="1352283" cy="538596"/>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rPr>
                  <a:t>3.</a:t>
                </a:r>
                <a:r>
                  <a:rPr lang="en-US" altLang="zh-CN" b="1" i="0" dirty="0">
                    <a:solidFill>
                      <a:srgbClr val="B4B4B4"/>
                    </a:solidFill>
                    <a:effectLst/>
                  </a:rPr>
                  <a:t>2</a:t>
                </a:r>
                <a:r>
                  <a:rPr lang="zh-CN" altLang="en-US" b="1" dirty="0">
                    <a:solidFill>
                      <a:srgbClr val="B4B4B4"/>
                    </a:solidFill>
                  </a:rPr>
                  <a:t>类图</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331733" y="45228"/>
                <a:ext cx="248288" cy="383860"/>
                <a:chOff x="331731" y="5998"/>
                <a:chExt cx="248286" cy="383858"/>
              </a:xfrm>
            </p:grpSpPr>
            <p:sp>
              <p:nvSpPr>
                <p:cNvPr id="499" name="直接连接符 27"/>
                <p:cNvSpPr/>
                <p:nvPr/>
              </p:nvSpPr>
              <p:spPr>
                <a:xfrm>
                  <a:off x="331731" y="5998"/>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331731" y="203642"/>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3" name="文本框 2"/>
          <p:cNvSpPr txBox="1"/>
          <p:nvPr/>
        </p:nvSpPr>
        <p:spPr>
          <a:xfrm>
            <a:off x="721065" y="1336744"/>
            <a:ext cx="7519990"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a:r>
              <a:rPr lang="zh-CN" altLang="en-US" b="0" i="0" dirty="0">
                <a:solidFill>
                  <a:srgbClr val="333333"/>
                </a:solidFill>
                <a:effectLst/>
                <a:latin typeface="Helvetica Neue"/>
              </a:rPr>
              <a:t>主要在三种场合中使用类图。</a:t>
            </a:r>
          </a:p>
          <a:p>
            <a:pPr algn="l"/>
            <a:r>
              <a:rPr lang="zh-CN" altLang="en-US" b="0" i="0" dirty="0">
                <a:solidFill>
                  <a:srgbClr val="333333"/>
                </a:solidFill>
                <a:effectLst/>
                <a:latin typeface="Helvetica Neue"/>
              </a:rPr>
              <a:t>（</a:t>
            </a:r>
            <a:r>
              <a:rPr lang="en-US" altLang="zh-CN" b="0" i="0" dirty="0">
                <a:solidFill>
                  <a:srgbClr val="333333"/>
                </a:solidFill>
                <a:effectLst/>
                <a:latin typeface="Helvetica Neue"/>
              </a:rPr>
              <a:t>1</a:t>
            </a:r>
            <a:r>
              <a:rPr lang="zh-CN" altLang="en-US" b="0" i="0" dirty="0">
                <a:solidFill>
                  <a:srgbClr val="333333"/>
                </a:solidFill>
                <a:effectLst/>
                <a:latin typeface="Helvetica Neue"/>
              </a:rPr>
              <a:t>）为系统词汇建模型</a:t>
            </a:r>
          </a:p>
          <a:p>
            <a:pPr algn="l"/>
            <a:r>
              <a:rPr lang="zh-CN" altLang="en-US" b="0" i="0" dirty="0">
                <a:solidFill>
                  <a:srgbClr val="333333"/>
                </a:solidFill>
                <a:effectLst/>
                <a:latin typeface="Helvetica Neue"/>
              </a:rPr>
              <a:t>为系统的词汇建模实际上是从词汇表中发现类，发现它的责任。</a:t>
            </a:r>
          </a:p>
          <a:p>
            <a:pPr algn="l"/>
            <a:r>
              <a:rPr lang="zh-CN" altLang="en-US" b="0" i="0" dirty="0">
                <a:solidFill>
                  <a:srgbClr val="333333"/>
                </a:solidFill>
                <a:effectLst/>
                <a:latin typeface="Helvetica Neue"/>
              </a:rPr>
              <a:t>（</a:t>
            </a:r>
            <a:r>
              <a:rPr lang="en-US" altLang="zh-CN" b="0" i="0" dirty="0">
                <a:solidFill>
                  <a:srgbClr val="333333"/>
                </a:solidFill>
                <a:effectLst/>
                <a:latin typeface="Helvetica Neue"/>
              </a:rPr>
              <a:t>2</a:t>
            </a:r>
            <a:r>
              <a:rPr lang="zh-CN" altLang="en-US" b="0" i="0" dirty="0">
                <a:solidFill>
                  <a:srgbClr val="333333"/>
                </a:solidFill>
                <a:effectLst/>
                <a:latin typeface="Helvetica Neue"/>
              </a:rPr>
              <a:t>）模型化简单的协作</a:t>
            </a:r>
          </a:p>
          <a:p>
            <a:pPr algn="l"/>
            <a:r>
              <a:rPr lang="zh-CN" altLang="en-US" b="0" i="0" dirty="0">
                <a:solidFill>
                  <a:srgbClr val="333333"/>
                </a:solidFill>
                <a:effectLst/>
                <a:latin typeface="Helvetica Neue"/>
              </a:rPr>
              <a:t>协作是指一些类、接口和其他的元素一起工作提供一些合作的行为，这些行为不是简单地将元素相加能得到的。例如：当你为一个分布式的系统中的事务处理过程建模型时，你不可能只通过一个类来明白事务是怎样进行的，事实上这个过程的执行涉及到一系列的类的协同工作。使用类图来可视化这些类和他们的关系。</a:t>
            </a:r>
          </a:p>
          <a:p>
            <a:pPr algn="l"/>
            <a:r>
              <a:rPr lang="zh-CN" altLang="en-US" b="0" i="0" dirty="0">
                <a:solidFill>
                  <a:srgbClr val="333333"/>
                </a:solidFill>
                <a:effectLst/>
                <a:latin typeface="Helvetica Neue"/>
              </a:rPr>
              <a:t>（</a:t>
            </a:r>
            <a:r>
              <a:rPr lang="en-US" altLang="zh-CN" b="0" i="0" dirty="0">
                <a:solidFill>
                  <a:srgbClr val="333333"/>
                </a:solidFill>
                <a:effectLst/>
                <a:latin typeface="Helvetica Neue"/>
              </a:rPr>
              <a:t>3</a:t>
            </a:r>
            <a:r>
              <a:rPr lang="zh-CN" altLang="en-US" b="0" i="0" dirty="0">
                <a:solidFill>
                  <a:srgbClr val="333333"/>
                </a:solidFill>
                <a:effectLst/>
                <a:latin typeface="Helvetica Neue"/>
              </a:rPr>
              <a:t>）模型化一个逻辑数据库模式</a:t>
            </a:r>
          </a:p>
          <a:p>
            <a:pPr algn="l"/>
            <a:r>
              <a:rPr lang="zh-CN" altLang="en-US" b="0" i="0" dirty="0">
                <a:solidFill>
                  <a:srgbClr val="333333"/>
                </a:solidFill>
                <a:effectLst/>
                <a:latin typeface="Helvetica Neue"/>
              </a:rPr>
              <a:t>想象模式是概念上设计数据库的蓝图。在很多领域，你将想保存持久性数据到数据库。你可以用类图为这些数据库模式建立模型。</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243" name="组合 34"/>
          <p:cNvGrpSpPr/>
          <p:nvPr/>
        </p:nvGrpSpPr>
        <p:grpSpPr>
          <a:xfrm>
            <a:off x="1202219" y="2910560"/>
            <a:ext cx="3793581" cy="592934"/>
            <a:chOff x="0" y="0"/>
            <a:chExt cx="3793579" cy="592932"/>
          </a:xfrm>
        </p:grpSpPr>
        <p:sp>
          <p:nvSpPr>
            <p:cNvPr id="238" name="Freeform 11"/>
            <p:cNvSpPr/>
            <p:nvPr/>
          </p:nvSpPr>
          <p:spPr>
            <a:xfrm>
              <a:off x="122586" y="0"/>
              <a:ext cx="668871" cy="84534"/>
            </a:xfrm>
            <a:custGeom>
              <a:avLst/>
              <a:gdLst/>
              <a:ahLst/>
              <a:cxnLst>
                <a:cxn ang="0">
                  <a:pos x="wd2" y="hd2"/>
                </a:cxn>
                <a:cxn ang="5400000">
                  <a:pos x="wd2" y="hd2"/>
                </a:cxn>
                <a:cxn ang="10800000">
                  <a:pos x="wd2" y="hd2"/>
                </a:cxn>
                <a:cxn ang="16200000">
                  <a:pos x="wd2" y="hd2"/>
                </a:cxn>
              </a:cxnLst>
              <a:rect l="0" t="0" r="r" b="b"/>
              <a:pathLst>
                <a:path w="21600" h="21600" extrusionOk="0">
                  <a:moveTo>
                    <a:pt x="2074" y="0"/>
                  </a:moveTo>
                  <a:lnTo>
                    <a:pt x="19526" y="0"/>
                  </a:lnTo>
                  <a:lnTo>
                    <a:pt x="21600" y="21600"/>
                  </a:lnTo>
                  <a:lnTo>
                    <a:pt x="0" y="21600"/>
                  </a:lnTo>
                  <a:lnTo>
                    <a:pt x="2074" y="0"/>
                  </a:lnTo>
                  <a:close/>
                </a:path>
              </a:pathLst>
            </a:custGeom>
            <a:solidFill>
              <a:schemeClr val="accent3"/>
            </a:solidFill>
            <a:ln w="12700" cap="flat">
              <a:noFill/>
              <a:miter lim="400000"/>
            </a:ln>
            <a:effectLst/>
          </p:spPr>
          <p:txBody>
            <a:bodyPr wrap="square" lIns="45719" tIns="45719" rIns="45719" bIns="45719" numCol="1" anchor="t">
              <a:noAutofit/>
            </a:bodyPr>
            <a:lstStyle/>
            <a:p>
              <a:endParaRPr/>
            </a:p>
          </p:txBody>
        </p:sp>
        <p:sp>
          <p:nvSpPr>
            <p:cNvPr id="239" name="Freeform 10"/>
            <p:cNvSpPr/>
            <p:nvPr/>
          </p:nvSpPr>
          <p:spPr>
            <a:xfrm>
              <a:off x="0" y="66675"/>
              <a:ext cx="3793579" cy="526257"/>
            </a:xfrm>
            <a:custGeom>
              <a:avLst/>
              <a:gdLst/>
              <a:ahLst/>
              <a:cxnLst>
                <a:cxn ang="0">
                  <a:pos x="wd2" y="hd2"/>
                </a:cxn>
                <a:cxn ang="5400000">
                  <a:pos x="wd2" y="hd2"/>
                </a:cxn>
                <a:cxn ang="10800000">
                  <a:pos x="wd2" y="hd2"/>
                </a:cxn>
                <a:cxn ang="16200000">
                  <a:pos x="wd2" y="hd2"/>
                </a:cxn>
              </a:cxnLst>
              <a:rect l="0" t="0" r="r" b="b"/>
              <a:pathLst>
                <a:path w="21600" h="21600" extrusionOk="0">
                  <a:moveTo>
                    <a:pt x="241" y="0"/>
                  </a:moveTo>
                  <a:lnTo>
                    <a:pt x="21100" y="0"/>
                  </a:lnTo>
                  <a:lnTo>
                    <a:pt x="21600" y="4936"/>
                  </a:lnTo>
                  <a:lnTo>
                    <a:pt x="21600" y="19254"/>
                  </a:lnTo>
                  <a:cubicBezTo>
                    <a:pt x="21600" y="20549"/>
                    <a:pt x="21490" y="21600"/>
                    <a:pt x="21359" y="21600"/>
                  </a:cubicBezTo>
                  <a:lnTo>
                    <a:pt x="241" y="21600"/>
                  </a:lnTo>
                  <a:cubicBezTo>
                    <a:pt x="110" y="21600"/>
                    <a:pt x="0" y="20549"/>
                    <a:pt x="0" y="19254"/>
                  </a:cubicBezTo>
                  <a:lnTo>
                    <a:pt x="0" y="2346"/>
                  </a:lnTo>
                  <a:cubicBezTo>
                    <a:pt x="0" y="1051"/>
                    <a:pt x="110" y="0"/>
                    <a:pt x="241" y="0"/>
                  </a:cubicBezTo>
                  <a:close/>
                </a:path>
              </a:pathLst>
            </a:custGeom>
            <a:solidFill>
              <a:schemeClr val="accent3"/>
            </a:solidFill>
            <a:ln w="3175" cap="flat">
              <a:solidFill>
                <a:srgbClr val="A8A9AD"/>
              </a:solidFill>
              <a:prstDash val="solid"/>
              <a:round/>
            </a:ln>
            <a:effectLst/>
          </p:spPr>
          <p:txBody>
            <a:bodyPr wrap="square" lIns="45719" tIns="45719" rIns="45719" bIns="45719" numCol="1" anchor="t">
              <a:noAutofit/>
            </a:bodyPr>
            <a:lstStyle/>
            <a:p>
              <a:endParaRPr dirty="0"/>
            </a:p>
          </p:txBody>
        </p:sp>
        <p:sp>
          <p:nvSpPr>
            <p:cNvPr id="240" name="Rectangle 12"/>
            <p:cNvSpPr/>
            <p:nvPr/>
          </p:nvSpPr>
          <p:spPr>
            <a:xfrm>
              <a:off x="186854" y="0"/>
              <a:ext cx="540334" cy="553641"/>
            </a:xfrm>
            <a:prstGeom prst="rect">
              <a:avLst/>
            </a:prstGeom>
            <a:solidFill>
              <a:schemeClr val="accent3"/>
            </a:solidFill>
            <a:ln w="12700" cap="flat">
              <a:noFill/>
              <a:miter lim="400000"/>
            </a:ln>
            <a:effectLst/>
          </p:spPr>
          <p:txBody>
            <a:bodyPr wrap="square" lIns="45719" tIns="45719" rIns="45719" bIns="45719" numCol="1" anchor="t">
              <a:noAutofit/>
            </a:bodyPr>
            <a:lstStyle/>
            <a:p>
              <a:pPr>
                <a:defRPr>
                  <a:latin typeface="Arial" panose="020B0604020202020204"/>
                  <a:ea typeface="Arial" panose="020B0604020202020204"/>
                  <a:cs typeface="Arial" panose="020B0604020202020204"/>
                  <a:sym typeface="Arial" panose="020B0604020202020204"/>
                </a:defRPr>
              </a:pPr>
              <a:endParaRPr/>
            </a:p>
          </p:txBody>
        </p:sp>
        <p:sp>
          <p:nvSpPr>
            <p:cNvPr id="241" name="TextBox 105"/>
            <p:cNvSpPr txBox="1"/>
            <p:nvPr/>
          </p:nvSpPr>
          <p:spPr>
            <a:xfrm>
              <a:off x="884288" y="113108"/>
              <a:ext cx="1374073" cy="438560"/>
            </a:xfrm>
            <a:prstGeom prst="rect">
              <a:avLst/>
            </a:prstGeom>
            <a:solidFill>
              <a:schemeClr val="accent3"/>
            </a:solidFill>
            <a:ln w="12700" cap="flat">
              <a:noFill/>
              <a:miter lim="400000"/>
            </a:ln>
            <a:effectLst/>
          </p:spPr>
          <p:txBody>
            <a:bodyPr wrap="none" lIns="34280" tIns="34280" rIns="34280" bIns="34280" numCol="1" anchor="t">
              <a:spAutoFit/>
            </a:bodyPr>
            <a:lstStyle>
              <a:lvl1pPr>
                <a:defRPr sz="2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UML</a:t>
              </a:r>
              <a:r>
                <a:rPr lang="zh-CN" altLang="en-US" dirty="0"/>
                <a:t>简述</a:t>
              </a:r>
              <a:endParaRPr dirty="0"/>
            </a:p>
          </p:txBody>
        </p:sp>
        <p:sp>
          <p:nvSpPr>
            <p:cNvPr id="242" name="TextBox 106"/>
            <p:cNvSpPr txBox="1"/>
            <p:nvPr/>
          </p:nvSpPr>
          <p:spPr>
            <a:xfrm>
              <a:off x="267785" y="32146"/>
              <a:ext cx="293157" cy="525763"/>
            </a:xfrm>
            <a:prstGeom prst="rect">
              <a:avLst/>
            </a:prstGeom>
            <a:solidFill>
              <a:schemeClr val="accent3"/>
            </a:solidFill>
            <a:ln w="12700" cap="flat">
              <a:noFill/>
              <a:miter lim="400000"/>
            </a:ln>
            <a:effectLst/>
          </p:spPr>
          <p:txBody>
            <a:bodyPr wrap="none" lIns="34280" tIns="34280" rIns="34280" bIns="34280" numCol="1" anchor="t">
              <a:spAutoFit/>
            </a:bodyPr>
            <a:lstStyle>
              <a:lvl1pPr>
                <a:defRPr sz="30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1</a:t>
              </a:r>
            </a:p>
          </p:txBody>
        </p:sp>
      </p:grpSp>
      <p:grpSp>
        <p:nvGrpSpPr>
          <p:cNvPr id="249" name="组合 40"/>
          <p:cNvGrpSpPr/>
          <p:nvPr/>
        </p:nvGrpSpPr>
        <p:grpSpPr>
          <a:xfrm>
            <a:off x="1202218" y="3985434"/>
            <a:ext cx="3793581" cy="592933"/>
            <a:chOff x="0" y="0"/>
            <a:chExt cx="3793579" cy="592932"/>
          </a:xfrm>
        </p:grpSpPr>
        <p:sp>
          <p:nvSpPr>
            <p:cNvPr id="244" name="Freeform 11"/>
            <p:cNvSpPr/>
            <p:nvPr/>
          </p:nvSpPr>
          <p:spPr>
            <a:xfrm>
              <a:off x="122586" y="0"/>
              <a:ext cx="668871" cy="84536"/>
            </a:xfrm>
            <a:custGeom>
              <a:avLst/>
              <a:gdLst/>
              <a:ahLst/>
              <a:cxnLst>
                <a:cxn ang="0">
                  <a:pos x="wd2" y="hd2"/>
                </a:cxn>
                <a:cxn ang="5400000">
                  <a:pos x="wd2" y="hd2"/>
                </a:cxn>
                <a:cxn ang="10800000">
                  <a:pos x="wd2" y="hd2"/>
                </a:cxn>
                <a:cxn ang="16200000">
                  <a:pos x="wd2" y="hd2"/>
                </a:cxn>
              </a:cxnLst>
              <a:rect l="0" t="0" r="r" b="b"/>
              <a:pathLst>
                <a:path w="21600" h="21600" extrusionOk="0">
                  <a:moveTo>
                    <a:pt x="2074" y="0"/>
                  </a:moveTo>
                  <a:lnTo>
                    <a:pt x="19526" y="0"/>
                  </a:lnTo>
                  <a:lnTo>
                    <a:pt x="21600" y="21600"/>
                  </a:lnTo>
                  <a:lnTo>
                    <a:pt x="0" y="21600"/>
                  </a:lnTo>
                  <a:lnTo>
                    <a:pt x="2074" y="0"/>
                  </a:lnTo>
                  <a:close/>
                </a:path>
              </a:pathLst>
            </a:custGeom>
            <a:solidFill>
              <a:schemeClr val="accent2"/>
            </a:solidFill>
            <a:ln w="12700" cap="flat">
              <a:noFill/>
              <a:miter lim="400000"/>
            </a:ln>
            <a:effectLst/>
          </p:spPr>
          <p:txBody>
            <a:bodyPr wrap="square" lIns="45719" tIns="45719" rIns="45719" bIns="45719" numCol="1" anchor="t">
              <a:noAutofit/>
            </a:bodyPr>
            <a:lstStyle/>
            <a:p>
              <a:endParaRPr/>
            </a:p>
          </p:txBody>
        </p:sp>
        <p:sp>
          <p:nvSpPr>
            <p:cNvPr id="245" name="Freeform 10"/>
            <p:cNvSpPr/>
            <p:nvPr/>
          </p:nvSpPr>
          <p:spPr>
            <a:xfrm>
              <a:off x="0" y="66674"/>
              <a:ext cx="3793579" cy="526258"/>
            </a:xfrm>
            <a:custGeom>
              <a:avLst/>
              <a:gdLst/>
              <a:ahLst/>
              <a:cxnLst>
                <a:cxn ang="0">
                  <a:pos x="wd2" y="hd2"/>
                </a:cxn>
                <a:cxn ang="5400000">
                  <a:pos x="wd2" y="hd2"/>
                </a:cxn>
                <a:cxn ang="10800000">
                  <a:pos x="wd2" y="hd2"/>
                </a:cxn>
                <a:cxn ang="16200000">
                  <a:pos x="wd2" y="hd2"/>
                </a:cxn>
              </a:cxnLst>
              <a:rect l="0" t="0" r="r" b="b"/>
              <a:pathLst>
                <a:path w="21600" h="21600" extrusionOk="0">
                  <a:moveTo>
                    <a:pt x="241" y="0"/>
                  </a:moveTo>
                  <a:lnTo>
                    <a:pt x="21100" y="0"/>
                  </a:lnTo>
                  <a:lnTo>
                    <a:pt x="21600" y="4936"/>
                  </a:lnTo>
                  <a:lnTo>
                    <a:pt x="21600" y="19254"/>
                  </a:lnTo>
                  <a:cubicBezTo>
                    <a:pt x="21600" y="20549"/>
                    <a:pt x="21490" y="21600"/>
                    <a:pt x="21359" y="21600"/>
                  </a:cubicBezTo>
                  <a:lnTo>
                    <a:pt x="241" y="21600"/>
                  </a:lnTo>
                  <a:cubicBezTo>
                    <a:pt x="110" y="21600"/>
                    <a:pt x="0" y="20549"/>
                    <a:pt x="0" y="19254"/>
                  </a:cubicBezTo>
                  <a:lnTo>
                    <a:pt x="0" y="2346"/>
                  </a:lnTo>
                  <a:cubicBezTo>
                    <a:pt x="0" y="1051"/>
                    <a:pt x="110" y="0"/>
                    <a:pt x="241" y="0"/>
                  </a:cubicBezTo>
                  <a:close/>
                </a:path>
              </a:pathLst>
            </a:custGeom>
            <a:solidFill>
              <a:schemeClr val="accent2"/>
            </a:solidFill>
            <a:ln w="3175" cap="flat">
              <a:solidFill>
                <a:srgbClr val="A8A9AD"/>
              </a:solidFill>
              <a:prstDash val="solid"/>
              <a:round/>
            </a:ln>
            <a:effectLst/>
          </p:spPr>
          <p:txBody>
            <a:bodyPr wrap="square" lIns="45719" tIns="45719" rIns="45719" bIns="45719" numCol="1" anchor="t">
              <a:noAutofit/>
            </a:bodyPr>
            <a:lstStyle/>
            <a:p>
              <a:endParaRPr/>
            </a:p>
          </p:txBody>
        </p:sp>
        <p:sp>
          <p:nvSpPr>
            <p:cNvPr id="246" name="Rectangle 12"/>
            <p:cNvSpPr/>
            <p:nvPr/>
          </p:nvSpPr>
          <p:spPr>
            <a:xfrm>
              <a:off x="186854" y="0"/>
              <a:ext cx="540334" cy="553642"/>
            </a:xfrm>
            <a:prstGeom prst="rect">
              <a:avLst/>
            </a:prstGeom>
            <a:solidFill>
              <a:schemeClr val="accent2"/>
            </a:solidFill>
            <a:ln w="12700" cap="flat">
              <a:noFill/>
              <a:miter lim="400000"/>
            </a:ln>
            <a:effectLst/>
          </p:spPr>
          <p:txBody>
            <a:bodyPr wrap="square" lIns="45719" tIns="45719" rIns="45719" bIns="45719" numCol="1" anchor="t">
              <a:noAutofit/>
            </a:bodyPr>
            <a:lstStyle/>
            <a:p>
              <a:pPr>
                <a:defRPr>
                  <a:latin typeface="Arial" panose="020B0604020202020204"/>
                  <a:ea typeface="Arial" panose="020B0604020202020204"/>
                  <a:cs typeface="Arial" panose="020B0604020202020204"/>
                  <a:sym typeface="Arial" panose="020B0604020202020204"/>
                </a:defRPr>
              </a:pPr>
              <a:endParaRPr/>
            </a:p>
          </p:txBody>
        </p:sp>
        <p:sp>
          <p:nvSpPr>
            <p:cNvPr id="247" name="TextBox 108"/>
            <p:cNvSpPr txBox="1"/>
            <p:nvPr/>
          </p:nvSpPr>
          <p:spPr>
            <a:xfrm>
              <a:off x="884288" y="135731"/>
              <a:ext cx="1374073" cy="438560"/>
            </a:xfrm>
            <a:prstGeom prst="rect">
              <a:avLst/>
            </a:prstGeom>
            <a:solidFill>
              <a:schemeClr val="accent2"/>
            </a:solidFill>
            <a:ln w="12700" cap="flat">
              <a:noFill/>
              <a:miter lim="400000"/>
            </a:ln>
            <a:effectLst/>
          </p:spPr>
          <p:txBody>
            <a:bodyPr wrap="none" lIns="34280" tIns="34280" rIns="34280" bIns="34280" numCol="1" anchor="t">
              <a:spAutoFit/>
            </a:bodyPr>
            <a:lstStyle>
              <a:lvl1pPr>
                <a:defRPr sz="2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UM</a:t>
              </a:r>
              <a:r>
                <a:rPr lang="en-US" altLang="zh-CN" dirty="0"/>
                <a:t>L</a:t>
              </a:r>
              <a:r>
                <a:rPr lang="zh-CN" altLang="en-US" dirty="0"/>
                <a:t>视图</a:t>
              </a:r>
              <a:endParaRPr dirty="0"/>
            </a:p>
          </p:txBody>
        </p:sp>
        <p:sp>
          <p:nvSpPr>
            <p:cNvPr id="248" name="TextBox 109"/>
            <p:cNvSpPr txBox="1"/>
            <p:nvPr/>
          </p:nvSpPr>
          <p:spPr>
            <a:xfrm>
              <a:off x="267785" y="15478"/>
              <a:ext cx="293157" cy="525763"/>
            </a:xfrm>
            <a:prstGeom prst="rect">
              <a:avLst/>
            </a:prstGeom>
            <a:solidFill>
              <a:schemeClr val="accent2"/>
            </a:solidFill>
            <a:ln w="12700" cap="flat">
              <a:noFill/>
              <a:miter lim="400000"/>
            </a:ln>
            <a:effectLst/>
          </p:spPr>
          <p:txBody>
            <a:bodyPr wrap="none" lIns="34280" tIns="34280" rIns="34280" bIns="34280" numCol="1" anchor="t">
              <a:spAutoFit/>
            </a:bodyPr>
            <a:lstStyle>
              <a:lvl1pPr>
                <a:defRPr sz="30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2</a:t>
              </a:r>
            </a:p>
          </p:txBody>
        </p:sp>
      </p:grpSp>
      <p:grpSp>
        <p:nvGrpSpPr>
          <p:cNvPr id="255" name="组合 46"/>
          <p:cNvGrpSpPr/>
          <p:nvPr/>
        </p:nvGrpSpPr>
        <p:grpSpPr>
          <a:xfrm>
            <a:off x="1168440" y="4952226"/>
            <a:ext cx="3793582" cy="591248"/>
            <a:chOff x="-1" y="0"/>
            <a:chExt cx="3793580" cy="591247"/>
          </a:xfrm>
          <a:solidFill>
            <a:schemeClr val="accent6">
              <a:lumMod val="60000"/>
              <a:lumOff val="40000"/>
            </a:schemeClr>
          </a:solidFill>
        </p:grpSpPr>
        <p:sp>
          <p:nvSpPr>
            <p:cNvPr id="250" name="Freeform 11"/>
            <p:cNvSpPr/>
            <p:nvPr/>
          </p:nvSpPr>
          <p:spPr>
            <a:xfrm>
              <a:off x="122586" y="0"/>
              <a:ext cx="668871" cy="84535"/>
            </a:xfrm>
            <a:custGeom>
              <a:avLst/>
              <a:gdLst/>
              <a:ahLst/>
              <a:cxnLst>
                <a:cxn ang="0">
                  <a:pos x="wd2" y="hd2"/>
                </a:cxn>
                <a:cxn ang="5400000">
                  <a:pos x="wd2" y="hd2"/>
                </a:cxn>
                <a:cxn ang="10800000">
                  <a:pos x="wd2" y="hd2"/>
                </a:cxn>
                <a:cxn ang="16200000">
                  <a:pos x="wd2" y="hd2"/>
                </a:cxn>
              </a:cxnLst>
              <a:rect l="0" t="0" r="r" b="b"/>
              <a:pathLst>
                <a:path w="21600" h="21600" extrusionOk="0">
                  <a:moveTo>
                    <a:pt x="2074" y="0"/>
                  </a:moveTo>
                  <a:lnTo>
                    <a:pt x="19526" y="0"/>
                  </a:lnTo>
                  <a:lnTo>
                    <a:pt x="21600" y="21600"/>
                  </a:lnTo>
                  <a:lnTo>
                    <a:pt x="0" y="21600"/>
                  </a:lnTo>
                  <a:lnTo>
                    <a:pt x="2074" y="0"/>
                  </a:lnTo>
                  <a:close/>
                </a:path>
              </a:pathLst>
            </a:custGeom>
            <a:grpFill/>
            <a:ln w="12700" cap="flat">
              <a:noFill/>
              <a:miter lim="400000"/>
            </a:ln>
            <a:effectLst/>
          </p:spPr>
          <p:txBody>
            <a:bodyPr wrap="square" lIns="45719" tIns="45719" rIns="45719" bIns="45719" numCol="1" anchor="t">
              <a:noAutofit/>
            </a:bodyPr>
            <a:lstStyle/>
            <a:p>
              <a:endParaRPr/>
            </a:p>
          </p:txBody>
        </p:sp>
        <p:sp>
          <p:nvSpPr>
            <p:cNvPr id="251" name="Freeform 10"/>
            <p:cNvSpPr/>
            <p:nvPr/>
          </p:nvSpPr>
          <p:spPr>
            <a:xfrm>
              <a:off x="-1" y="64989"/>
              <a:ext cx="3793580" cy="526258"/>
            </a:xfrm>
            <a:custGeom>
              <a:avLst/>
              <a:gdLst/>
              <a:ahLst/>
              <a:cxnLst>
                <a:cxn ang="0">
                  <a:pos x="wd2" y="hd2"/>
                </a:cxn>
                <a:cxn ang="5400000">
                  <a:pos x="wd2" y="hd2"/>
                </a:cxn>
                <a:cxn ang="10800000">
                  <a:pos x="wd2" y="hd2"/>
                </a:cxn>
                <a:cxn ang="16200000">
                  <a:pos x="wd2" y="hd2"/>
                </a:cxn>
              </a:cxnLst>
              <a:rect l="0" t="0" r="r" b="b"/>
              <a:pathLst>
                <a:path w="21600" h="21600" extrusionOk="0">
                  <a:moveTo>
                    <a:pt x="241" y="0"/>
                  </a:moveTo>
                  <a:lnTo>
                    <a:pt x="21100" y="0"/>
                  </a:lnTo>
                  <a:lnTo>
                    <a:pt x="21600" y="4936"/>
                  </a:lnTo>
                  <a:lnTo>
                    <a:pt x="21600" y="19254"/>
                  </a:lnTo>
                  <a:cubicBezTo>
                    <a:pt x="21600" y="20549"/>
                    <a:pt x="21490" y="21600"/>
                    <a:pt x="21359" y="21600"/>
                  </a:cubicBezTo>
                  <a:lnTo>
                    <a:pt x="241" y="21600"/>
                  </a:lnTo>
                  <a:cubicBezTo>
                    <a:pt x="110" y="21600"/>
                    <a:pt x="0" y="20549"/>
                    <a:pt x="0" y="19254"/>
                  </a:cubicBezTo>
                  <a:lnTo>
                    <a:pt x="0" y="2346"/>
                  </a:lnTo>
                  <a:cubicBezTo>
                    <a:pt x="0" y="1051"/>
                    <a:pt x="110" y="0"/>
                    <a:pt x="241" y="0"/>
                  </a:cubicBezTo>
                  <a:close/>
                </a:path>
              </a:pathLst>
            </a:custGeom>
            <a:grpFill/>
            <a:ln w="3175" cap="flat">
              <a:solidFill>
                <a:srgbClr val="A8A9AD"/>
              </a:solidFill>
              <a:prstDash val="solid"/>
              <a:round/>
            </a:ln>
            <a:effectLst/>
          </p:spPr>
          <p:txBody>
            <a:bodyPr wrap="square" lIns="45719" tIns="45719" rIns="45719" bIns="45719" numCol="1" anchor="t">
              <a:noAutofit/>
            </a:bodyPr>
            <a:lstStyle/>
            <a:p>
              <a:endParaRPr dirty="0">
                <a:solidFill>
                  <a:schemeClr val="accent2">
                    <a:lumMod val="75000"/>
                  </a:schemeClr>
                </a:solidFill>
              </a:endParaRPr>
            </a:p>
          </p:txBody>
        </p:sp>
        <p:sp>
          <p:nvSpPr>
            <p:cNvPr id="252" name="Rectangle 12"/>
            <p:cNvSpPr/>
            <p:nvPr/>
          </p:nvSpPr>
          <p:spPr>
            <a:xfrm>
              <a:off x="186854" y="1"/>
              <a:ext cx="540334" cy="553641"/>
            </a:xfrm>
            <a:prstGeom prst="rect">
              <a:avLst/>
            </a:prstGeom>
            <a:grpFill/>
            <a:ln w="12700" cap="flat">
              <a:noFill/>
              <a:miter lim="400000"/>
            </a:ln>
            <a:effectLst/>
          </p:spPr>
          <p:txBody>
            <a:bodyPr wrap="square" lIns="45719" tIns="45719" rIns="45719" bIns="45719" numCol="1" anchor="t">
              <a:noAutofit/>
            </a:bodyPr>
            <a:lstStyle/>
            <a:p>
              <a:pPr>
                <a:defRPr>
                  <a:latin typeface="Arial" panose="020B0604020202020204"/>
                  <a:ea typeface="Arial" panose="020B0604020202020204"/>
                  <a:cs typeface="Arial" panose="020B0604020202020204"/>
                  <a:sym typeface="Arial" panose="020B0604020202020204"/>
                </a:defRPr>
              </a:pPr>
              <a:endParaRPr/>
            </a:p>
          </p:txBody>
        </p:sp>
        <p:sp>
          <p:nvSpPr>
            <p:cNvPr id="253" name="TextBox 115"/>
            <p:cNvSpPr txBox="1"/>
            <p:nvPr/>
          </p:nvSpPr>
          <p:spPr>
            <a:xfrm>
              <a:off x="884288" y="95249"/>
              <a:ext cx="1370867" cy="438560"/>
            </a:xfrm>
            <a:prstGeom prst="rect">
              <a:avLst/>
            </a:prstGeom>
            <a:grpFill/>
            <a:ln w="12700" cap="flat">
              <a:noFill/>
              <a:miter lim="400000"/>
            </a:ln>
            <a:effectLst/>
          </p:spPr>
          <p:txBody>
            <a:bodyPr wrap="square" lIns="34280" tIns="34280" rIns="34280" bIns="34280" numCol="1" anchor="t">
              <a:spAutoFit/>
            </a:bodyPr>
            <a:lstStyle>
              <a:lvl1pPr>
                <a:defRPr sz="2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UML</a:t>
              </a:r>
              <a:r>
                <a:rPr lang="zh-CN" altLang="en-US" dirty="0"/>
                <a:t>图形</a:t>
              </a:r>
              <a:endParaRPr dirty="0"/>
            </a:p>
          </p:txBody>
        </p:sp>
        <p:sp>
          <p:nvSpPr>
            <p:cNvPr id="254" name="TextBox 116"/>
            <p:cNvSpPr txBox="1"/>
            <p:nvPr/>
          </p:nvSpPr>
          <p:spPr>
            <a:xfrm>
              <a:off x="267785" y="14288"/>
              <a:ext cx="293157" cy="525763"/>
            </a:xfrm>
            <a:prstGeom prst="rect">
              <a:avLst/>
            </a:prstGeom>
            <a:grpFill/>
            <a:ln w="12700" cap="flat">
              <a:noFill/>
              <a:miter lim="400000"/>
            </a:ln>
            <a:effectLst/>
          </p:spPr>
          <p:txBody>
            <a:bodyPr wrap="none" lIns="34280" tIns="34280" rIns="34280" bIns="34280" numCol="1" anchor="t">
              <a:spAutoFit/>
            </a:bodyPr>
            <a:lstStyle>
              <a:lvl1pPr>
                <a:defRPr sz="30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3</a:t>
              </a:r>
            </a:p>
          </p:txBody>
        </p:sp>
      </p:grpSp>
      <p:grpSp>
        <p:nvGrpSpPr>
          <p:cNvPr id="264" name="组合 107"/>
          <p:cNvGrpSpPr/>
          <p:nvPr/>
        </p:nvGrpSpPr>
        <p:grpSpPr>
          <a:xfrm>
            <a:off x="5030116" y="644954"/>
            <a:ext cx="2270574" cy="2270572"/>
            <a:chOff x="0" y="0"/>
            <a:chExt cx="2270572" cy="2270570"/>
          </a:xfrm>
        </p:grpSpPr>
        <p:sp>
          <p:nvSpPr>
            <p:cNvPr id="262" name="椭圆 108"/>
            <p:cNvSpPr/>
            <p:nvPr/>
          </p:nvSpPr>
          <p:spPr>
            <a:xfrm>
              <a:off x="-1" y="-1"/>
              <a:ext cx="2270574" cy="2270572"/>
            </a:xfrm>
            <a:prstGeom prst="ellipse">
              <a:avLst/>
            </a:prstGeom>
            <a:solidFill>
              <a:schemeClr val="accent3"/>
            </a:solidFill>
            <a:ln w="12700" cap="flat">
              <a:noFill/>
              <a:miter lim="400000"/>
            </a:ln>
            <a:effectLst/>
          </p:spPr>
          <p:txBody>
            <a:bodyPr wrap="square" lIns="45719" tIns="45719" rIns="45719" bIns="45719" numCol="1" anchor="ctr">
              <a:noAutofit/>
            </a:bodyPr>
            <a:lstStyle/>
            <a:p>
              <a:pPr algn="ctr" defTabSz="1219200">
                <a:defRPr sz="1500">
                  <a:solidFill>
                    <a:srgbClr val="FFFFFF"/>
                  </a:solidFill>
                </a:defRPr>
              </a:pPr>
              <a:endParaRPr/>
            </a:p>
          </p:txBody>
        </p:sp>
        <p:sp>
          <p:nvSpPr>
            <p:cNvPr id="263" name="文本框 1"/>
            <p:cNvSpPr txBox="1"/>
            <p:nvPr/>
          </p:nvSpPr>
          <p:spPr>
            <a:xfrm>
              <a:off x="398093" y="626783"/>
              <a:ext cx="1475741" cy="1043941"/>
            </a:xfrm>
            <a:prstGeom prst="rect">
              <a:avLst/>
            </a:prstGeom>
            <a:noFill/>
            <a:ln w="12700" cap="flat">
              <a:noFill/>
              <a:miter lim="400000"/>
            </a:ln>
            <a:effectLst/>
          </p:spPr>
          <p:txBody>
            <a:bodyPr wrap="none" lIns="45719" tIns="45719" rIns="45719" bIns="45719" numCol="1" anchor="t">
              <a:spAutoFit/>
            </a:bodyPr>
            <a:lstStyle>
              <a:lvl1pPr algn="ctr">
                <a:defRPr sz="5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目录</a:t>
              </a:r>
            </a:p>
          </p:txBody>
        </p:sp>
      </p:grpSp>
      <p:grpSp>
        <p:nvGrpSpPr>
          <p:cNvPr id="23" name="组合 46"/>
          <p:cNvGrpSpPr/>
          <p:nvPr/>
        </p:nvGrpSpPr>
        <p:grpSpPr>
          <a:xfrm>
            <a:off x="1202217" y="5931126"/>
            <a:ext cx="3793582" cy="591743"/>
            <a:chOff x="-1" y="0"/>
            <a:chExt cx="3793580" cy="591742"/>
          </a:xfrm>
          <a:solidFill>
            <a:schemeClr val="accent5">
              <a:lumMod val="75000"/>
            </a:schemeClr>
          </a:solidFill>
        </p:grpSpPr>
        <p:sp>
          <p:nvSpPr>
            <p:cNvPr id="24" name="Freeform 11"/>
            <p:cNvSpPr/>
            <p:nvPr/>
          </p:nvSpPr>
          <p:spPr>
            <a:xfrm>
              <a:off x="122586" y="0"/>
              <a:ext cx="668871" cy="84535"/>
            </a:xfrm>
            <a:custGeom>
              <a:avLst/>
              <a:gdLst/>
              <a:ahLst/>
              <a:cxnLst>
                <a:cxn ang="0">
                  <a:pos x="wd2" y="hd2"/>
                </a:cxn>
                <a:cxn ang="5400000">
                  <a:pos x="wd2" y="hd2"/>
                </a:cxn>
                <a:cxn ang="10800000">
                  <a:pos x="wd2" y="hd2"/>
                </a:cxn>
                <a:cxn ang="16200000">
                  <a:pos x="wd2" y="hd2"/>
                </a:cxn>
              </a:cxnLst>
              <a:rect l="0" t="0" r="r" b="b"/>
              <a:pathLst>
                <a:path w="21600" h="21600" extrusionOk="0">
                  <a:moveTo>
                    <a:pt x="2074" y="0"/>
                  </a:moveTo>
                  <a:lnTo>
                    <a:pt x="19526" y="0"/>
                  </a:lnTo>
                  <a:lnTo>
                    <a:pt x="21600" y="21600"/>
                  </a:lnTo>
                  <a:lnTo>
                    <a:pt x="0" y="21600"/>
                  </a:lnTo>
                  <a:lnTo>
                    <a:pt x="2074" y="0"/>
                  </a:lnTo>
                  <a:close/>
                </a:path>
              </a:pathLst>
            </a:custGeom>
            <a:grpFill/>
            <a:ln w="12700" cap="flat">
              <a:noFill/>
              <a:miter lim="400000"/>
            </a:ln>
            <a:effectLst/>
          </p:spPr>
          <p:txBody>
            <a:bodyPr wrap="square" lIns="45719" tIns="45719" rIns="45719" bIns="45719" numCol="1" anchor="t">
              <a:noAutofit/>
            </a:bodyPr>
            <a:lstStyle/>
            <a:p>
              <a:endParaRPr/>
            </a:p>
          </p:txBody>
        </p:sp>
        <p:sp>
          <p:nvSpPr>
            <p:cNvPr id="25" name="Freeform 10"/>
            <p:cNvSpPr/>
            <p:nvPr/>
          </p:nvSpPr>
          <p:spPr>
            <a:xfrm>
              <a:off x="-1" y="65484"/>
              <a:ext cx="3793580" cy="526258"/>
            </a:xfrm>
            <a:custGeom>
              <a:avLst/>
              <a:gdLst/>
              <a:ahLst/>
              <a:cxnLst>
                <a:cxn ang="0">
                  <a:pos x="wd2" y="hd2"/>
                </a:cxn>
                <a:cxn ang="5400000">
                  <a:pos x="wd2" y="hd2"/>
                </a:cxn>
                <a:cxn ang="10800000">
                  <a:pos x="wd2" y="hd2"/>
                </a:cxn>
                <a:cxn ang="16200000">
                  <a:pos x="wd2" y="hd2"/>
                </a:cxn>
              </a:cxnLst>
              <a:rect l="0" t="0" r="r" b="b"/>
              <a:pathLst>
                <a:path w="21600" h="21600" extrusionOk="0">
                  <a:moveTo>
                    <a:pt x="241" y="0"/>
                  </a:moveTo>
                  <a:lnTo>
                    <a:pt x="21100" y="0"/>
                  </a:lnTo>
                  <a:lnTo>
                    <a:pt x="21600" y="4936"/>
                  </a:lnTo>
                  <a:lnTo>
                    <a:pt x="21600" y="19254"/>
                  </a:lnTo>
                  <a:cubicBezTo>
                    <a:pt x="21600" y="20549"/>
                    <a:pt x="21490" y="21600"/>
                    <a:pt x="21359" y="21600"/>
                  </a:cubicBezTo>
                  <a:lnTo>
                    <a:pt x="241" y="21600"/>
                  </a:lnTo>
                  <a:cubicBezTo>
                    <a:pt x="110" y="21600"/>
                    <a:pt x="0" y="20549"/>
                    <a:pt x="0" y="19254"/>
                  </a:cubicBezTo>
                  <a:lnTo>
                    <a:pt x="0" y="2346"/>
                  </a:lnTo>
                  <a:cubicBezTo>
                    <a:pt x="0" y="1051"/>
                    <a:pt x="110" y="0"/>
                    <a:pt x="241" y="0"/>
                  </a:cubicBezTo>
                  <a:close/>
                </a:path>
              </a:pathLst>
            </a:custGeom>
            <a:grpFill/>
            <a:ln w="3175" cap="flat">
              <a:solidFill>
                <a:srgbClr val="A8A9AD"/>
              </a:solidFill>
              <a:prstDash val="solid"/>
              <a:round/>
            </a:ln>
            <a:effectLst/>
          </p:spPr>
          <p:txBody>
            <a:bodyPr wrap="square" lIns="45719" tIns="45719" rIns="45719" bIns="45719" numCol="1" anchor="t">
              <a:noAutofit/>
            </a:bodyPr>
            <a:lstStyle/>
            <a:p>
              <a:endParaRPr/>
            </a:p>
          </p:txBody>
        </p:sp>
        <p:sp>
          <p:nvSpPr>
            <p:cNvPr id="26" name="Rectangle 12"/>
            <p:cNvSpPr/>
            <p:nvPr/>
          </p:nvSpPr>
          <p:spPr>
            <a:xfrm>
              <a:off x="186854" y="1"/>
              <a:ext cx="540334" cy="553641"/>
            </a:xfrm>
            <a:prstGeom prst="rect">
              <a:avLst/>
            </a:prstGeom>
            <a:grpFill/>
            <a:ln w="12700" cap="flat">
              <a:noFill/>
              <a:miter lim="400000"/>
            </a:ln>
            <a:effectLst/>
          </p:spPr>
          <p:txBody>
            <a:bodyPr wrap="square" lIns="45719" tIns="45719" rIns="45719" bIns="45719" numCol="1" anchor="t">
              <a:noAutofit/>
            </a:bodyPr>
            <a:lstStyle/>
            <a:p>
              <a:pPr>
                <a:defRPr>
                  <a:latin typeface="Arial" panose="020B0604020202020204"/>
                  <a:ea typeface="Arial" panose="020B0604020202020204"/>
                  <a:cs typeface="Arial" panose="020B0604020202020204"/>
                  <a:sym typeface="Arial" panose="020B0604020202020204"/>
                </a:defRPr>
              </a:pPr>
              <a:endParaRPr/>
            </a:p>
          </p:txBody>
        </p:sp>
        <p:sp>
          <p:nvSpPr>
            <p:cNvPr id="27" name="TextBox 115"/>
            <p:cNvSpPr txBox="1"/>
            <p:nvPr/>
          </p:nvSpPr>
          <p:spPr>
            <a:xfrm>
              <a:off x="884287" y="95249"/>
              <a:ext cx="2310630" cy="438560"/>
            </a:xfrm>
            <a:prstGeom prst="rect">
              <a:avLst/>
            </a:prstGeom>
            <a:grpFill/>
            <a:ln w="12700" cap="flat">
              <a:noFill/>
              <a:miter lim="400000"/>
            </a:ln>
            <a:effectLst/>
          </p:spPr>
          <p:txBody>
            <a:bodyPr wrap="square" lIns="34280" tIns="34280" rIns="34280" bIns="34280" numCol="1" anchor="t">
              <a:spAutoFit/>
            </a:bodyPr>
            <a:lstStyle>
              <a:lvl1pPr>
                <a:defRPr sz="2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系统开发阶段</a:t>
              </a:r>
              <a:endParaRPr dirty="0"/>
            </a:p>
          </p:txBody>
        </p:sp>
        <p:sp>
          <p:nvSpPr>
            <p:cNvPr id="28" name="TextBox 116"/>
            <p:cNvSpPr txBox="1"/>
            <p:nvPr/>
          </p:nvSpPr>
          <p:spPr>
            <a:xfrm>
              <a:off x="267785" y="14288"/>
              <a:ext cx="306474" cy="530893"/>
            </a:xfrm>
            <a:prstGeom prst="rect">
              <a:avLst/>
            </a:prstGeom>
            <a:grpFill/>
            <a:ln w="12700" cap="flat">
              <a:noFill/>
              <a:miter lim="400000"/>
            </a:ln>
            <a:effectLst/>
          </p:spPr>
          <p:txBody>
            <a:bodyPr wrap="none" lIns="34280" tIns="34280" rIns="34280" bIns="34280" numCol="1" anchor="t">
              <a:spAutoFit/>
            </a:bodyPr>
            <a:lstStyle>
              <a:lvl1pPr>
                <a:defRPr sz="30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4</a:t>
              </a:r>
              <a:endParaRPr dirty="0"/>
            </a:p>
          </p:txBody>
        </p:sp>
      </p:grpSp>
      <p:grpSp>
        <p:nvGrpSpPr>
          <p:cNvPr id="29" name="组合 46"/>
          <p:cNvGrpSpPr/>
          <p:nvPr/>
        </p:nvGrpSpPr>
        <p:grpSpPr>
          <a:xfrm>
            <a:off x="6669577" y="2931835"/>
            <a:ext cx="3793582" cy="591743"/>
            <a:chOff x="-1" y="0"/>
            <a:chExt cx="3793580" cy="591742"/>
          </a:xfrm>
          <a:solidFill>
            <a:schemeClr val="accent1">
              <a:lumMod val="75000"/>
            </a:schemeClr>
          </a:solidFill>
        </p:grpSpPr>
        <p:sp>
          <p:nvSpPr>
            <p:cNvPr id="30" name="Freeform 11"/>
            <p:cNvSpPr/>
            <p:nvPr/>
          </p:nvSpPr>
          <p:spPr>
            <a:xfrm>
              <a:off x="122586" y="0"/>
              <a:ext cx="668871" cy="84535"/>
            </a:xfrm>
            <a:custGeom>
              <a:avLst/>
              <a:gdLst/>
              <a:ahLst/>
              <a:cxnLst>
                <a:cxn ang="0">
                  <a:pos x="wd2" y="hd2"/>
                </a:cxn>
                <a:cxn ang="5400000">
                  <a:pos x="wd2" y="hd2"/>
                </a:cxn>
                <a:cxn ang="10800000">
                  <a:pos x="wd2" y="hd2"/>
                </a:cxn>
                <a:cxn ang="16200000">
                  <a:pos x="wd2" y="hd2"/>
                </a:cxn>
              </a:cxnLst>
              <a:rect l="0" t="0" r="r" b="b"/>
              <a:pathLst>
                <a:path w="21600" h="21600" extrusionOk="0">
                  <a:moveTo>
                    <a:pt x="2074" y="0"/>
                  </a:moveTo>
                  <a:lnTo>
                    <a:pt x="19526" y="0"/>
                  </a:lnTo>
                  <a:lnTo>
                    <a:pt x="21600" y="21600"/>
                  </a:lnTo>
                  <a:lnTo>
                    <a:pt x="0" y="21600"/>
                  </a:lnTo>
                  <a:lnTo>
                    <a:pt x="2074" y="0"/>
                  </a:lnTo>
                  <a:close/>
                </a:path>
              </a:pathLst>
            </a:custGeom>
            <a:grpFill/>
            <a:ln w="12700" cap="flat">
              <a:noFill/>
              <a:miter lim="400000"/>
            </a:ln>
            <a:effectLst/>
          </p:spPr>
          <p:txBody>
            <a:bodyPr wrap="square" lIns="45719" tIns="45719" rIns="45719" bIns="45719" numCol="1" anchor="t">
              <a:noAutofit/>
            </a:bodyPr>
            <a:lstStyle/>
            <a:p>
              <a:endParaRPr/>
            </a:p>
          </p:txBody>
        </p:sp>
        <p:sp>
          <p:nvSpPr>
            <p:cNvPr id="31" name="Freeform 10"/>
            <p:cNvSpPr/>
            <p:nvPr/>
          </p:nvSpPr>
          <p:spPr>
            <a:xfrm>
              <a:off x="-1" y="65484"/>
              <a:ext cx="3793580" cy="526258"/>
            </a:xfrm>
            <a:custGeom>
              <a:avLst/>
              <a:gdLst/>
              <a:ahLst/>
              <a:cxnLst>
                <a:cxn ang="0">
                  <a:pos x="wd2" y="hd2"/>
                </a:cxn>
                <a:cxn ang="5400000">
                  <a:pos x="wd2" y="hd2"/>
                </a:cxn>
                <a:cxn ang="10800000">
                  <a:pos x="wd2" y="hd2"/>
                </a:cxn>
                <a:cxn ang="16200000">
                  <a:pos x="wd2" y="hd2"/>
                </a:cxn>
              </a:cxnLst>
              <a:rect l="0" t="0" r="r" b="b"/>
              <a:pathLst>
                <a:path w="21600" h="21600" extrusionOk="0">
                  <a:moveTo>
                    <a:pt x="241" y="0"/>
                  </a:moveTo>
                  <a:lnTo>
                    <a:pt x="21100" y="0"/>
                  </a:lnTo>
                  <a:lnTo>
                    <a:pt x="21600" y="4936"/>
                  </a:lnTo>
                  <a:lnTo>
                    <a:pt x="21600" y="19254"/>
                  </a:lnTo>
                  <a:cubicBezTo>
                    <a:pt x="21600" y="20549"/>
                    <a:pt x="21490" y="21600"/>
                    <a:pt x="21359" y="21600"/>
                  </a:cubicBezTo>
                  <a:lnTo>
                    <a:pt x="241" y="21600"/>
                  </a:lnTo>
                  <a:cubicBezTo>
                    <a:pt x="110" y="21600"/>
                    <a:pt x="0" y="20549"/>
                    <a:pt x="0" y="19254"/>
                  </a:cubicBezTo>
                  <a:lnTo>
                    <a:pt x="0" y="2346"/>
                  </a:lnTo>
                  <a:cubicBezTo>
                    <a:pt x="0" y="1051"/>
                    <a:pt x="110" y="0"/>
                    <a:pt x="241" y="0"/>
                  </a:cubicBezTo>
                  <a:close/>
                </a:path>
              </a:pathLst>
            </a:custGeom>
            <a:grpFill/>
            <a:ln w="3175" cap="flat">
              <a:solidFill>
                <a:srgbClr val="A8A9AD"/>
              </a:solidFill>
              <a:prstDash val="solid"/>
              <a:round/>
            </a:ln>
            <a:effectLst/>
          </p:spPr>
          <p:txBody>
            <a:bodyPr wrap="square" lIns="45719" tIns="45719" rIns="45719" bIns="45719" numCol="1" anchor="t">
              <a:noAutofit/>
            </a:bodyPr>
            <a:lstStyle/>
            <a:p>
              <a:endParaRPr/>
            </a:p>
          </p:txBody>
        </p:sp>
        <p:sp>
          <p:nvSpPr>
            <p:cNvPr id="32" name="Rectangle 12"/>
            <p:cNvSpPr/>
            <p:nvPr/>
          </p:nvSpPr>
          <p:spPr>
            <a:xfrm>
              <a:off x="186854" y="1"/>
              <a:ext cx="540334" cy="553641"/>
            </a:xfrm>
            <a:prstGeom prst="rect">
              <a:avLst/>
            </a:prstGeom>
            <a:grpFill/>
            <a:ln w="12700" cap="flat">
              <a:noFill/>
              <a:miter lim="400000"/>
            </a:ln>
            <a:effectLst/>
          </p:spPr>
          <p:txBody>
            <a:bodyPr wrap="square" lIns="45719" tIns="45719" rIns="45719" bIns="45719" numCol="1" anchor="t">
              <a:noAutofit/>
            </a:bodyPr>
            <a:lstStyle/>
            <a:p>
              <a:pPr>
                <a:defRPr>
                  <a:latin typeface="Arial" panose="020B0604020202020204"/>
                  <a:ea typeface="Arial" panose="020B0604020202020204"/>
                  <a:cs typeface="Arial" panose="020B0604020202020204"/>
                  <a:sym typeface="Arial" panose="020B0604020202020204"/>
                </a:defRPr>
              </a:pPr>
              <a:endParaRPr/>
            </a:p>
          </p:txBody>
        </p:sp>
        <p:sp>
          <p:nvSpPr>
            <p:cNvPr id="33" name="TextBox 115"/>
            <p:cNvSpPr txBox="1"/>
            <p:nvPr/>
          </p:nvSpPr>
          <p:spPr>
            <a:xfrm>
              <a:off x="884288" y="95249"/>
              <a:ext cx="1370867" cy="438560"/>
            </a:xfrm>
            <a:prstGeom prst="rect">
              <a:avLst/>
            </a:prstGeom>
            <a:grpFill/>
            <a:ln w="12700" cap="flat">
              <a:noFill/>
              <a:miter lim="400000"/>
            </a:ln>
            <a:effectLst/>
          </p:spPr>
          <p:txBody>
            <a:bodyPr wrap="square" lIns="34280" tIns="34280" rIns="34280" bIns="34280" numCol="1" anchor="t">
              <a:spAutoFit/>
            </a:bodyPr>
            <a:lstStyle>
              <a:lvl1pPr>
                <a:defRPr sz="2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小结</a:t>
              </a:r>
              <a:endParaRPr dirty="0"/>
            </a:p>
          </p:txBody>
        </p:sp>
        <p:sp>
          <p:nvSpPr>
            <p:cNvPr id="34" name="TextBox 116"/>
            <p:cNvSpPr txBox="1"/>
            <p:nvPr/>
          </p:nvSpPr>
          <p:spPr>
            <a:xfrm>
              <a:off x="267785" y="13492"/>
              <a:ext cx="306474" cy="530893"/>
            </a:xfrm>
            <a:prstGeom prst="rect">
              <a:avLst/>
            </a:prstGeom>
            <a:grpFill/>
            <a:ln w="12700" cap="flat">
              <a:noFill/>
              <a:miter lim="400000"/>
            </a:ln>
            <a:effectLst/>
          </p:spPr>
          <p:txBody>
            <a:bodyPr wrap="none" lIns="34280" tIns="34280" rIns="34280" bIns="34280" numCol="1" anchor="t">
              <a:spAutoFit/>
            </a:bodyPr>
            <a:lstStyle>
              <a:lvl1pPr>
                <a:defRPr sz="30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5</a:t>
              </a:r>
              <a:endParaRPr dirty="0"/>
            </a:p>
          </p:txBody>
        </p:sp>
      </p:grpSp>
      <p:grpSp>
        <p:nvGrpSpPr>
          <p:cNvPr id="48" name="组合 46"/>
          <p:cNvGrpSpPr/>
          <p:nvPr/>
        </p:nvGrpSpPr>
        <p:grpSpPr>
          <a:xfrm>
            <a:off x="6669577" y="3934272"/>
            <a:ext cx="3793582" cy="591743"/>
            <a:chOff x="-1" y="0"/>
            <a:chExt cx="3793580" cy="591742"/>
          </a:xfrm>
          <a:solidFill>
            <a:schemeClr val="tx2">
              <a:lumMod val="75000"/>
            </a:schemeClr>
          </a:solidFill>
        </p:grpSpPr>
        <p:sp>
          <p:nvSpPr>
            <p:cNvPr id="49" name="Freeform 11"/>
            <p:cNvSpPr/>
            <p:nvPr/>
          </p:nvSpPr>
          <p:spPr>
            <a:xfrm>
              <a:off x="122586" y="0"/>
              <a:ext cx="668871" cy="84535"/>
            </a:xfrm>
            <a:custGeom>
              <a:avLst/>
              <a:gdLst/>
              <a:ahLst/>
              <a:cxnLst>
                <a:cxn ang="0">
                  <a:pos x="wd2" y="hd2"/>
                </a:cxn>
                <a:cxn ang="5400000">
                  <a:pos x="wd2" y="hd2"/>
                </a:cxn>
                <a:cxn ang="10800000">
                  <a:pos x="wd2" y="hd2"/>
                </a:cxn>
                <a:cxn ang="16200000">
                  <a:pos x="wd2" y="hd2"/>
                </a:cxn>
              </a:cxnLst>
              <a:rect l="0" t="0" r="r" b="b"/>
              <a:pathLst>
                <a:path w="21600" h="21600" extrusionOk="0">
                  <a:moveTo>
                    <a:pt x="2074" y="0"/>
                  </a:moveTo>
                  <a:lnTo>
                    <a:pt x="19526" y="0"/>
                  </a:lnTo>
                  <a:lnTo>
                    <a:pt x="21600" y="21600"/>
                  </a:lnTo>
                  <a:lnTo>
                    <a:pt x="0" y="21600"/>
                  </a:lnTo>
                  <a:lnTo>
                    <a:pt x="2074" y="0"/>
                  </a:lnTo>
                  <a:close/>
                </a:path>
              </a:pathLst>
            </a:custGeom>
            <a:grpFill/>
            <a:ln w="12700" cap="flat">
              <a:noFill/>
              <a:miter lim="400000"/>
            </a:ln>
            <a:effectLst/>
          </p:spPr>
          <p:txBody>
            <a:bodyPr wrap="square" lIns="45719" tIns="45719" rIns="45719" bIns="45719" numCol="1" anchor="t">
              <a:noAutofit/>
            </a:bodyPr>
            <a:lstStyle/>
            <a:p>
              <a:endParaRPr/>
            </a:p>
          </p:txBody>
        </p:sp>
        <p:sp>
          <p:nvSpPr>
            <p:cNvPr id="50" name="Freeform 10"/>
            <p:cNvSpPr/>
            <p:nvPr/>
          </p:nvSpPr>
          <p:spPr>
            <a:xfrm>
              <a:off x="-1" y="65484"/>
              <a:ext cx="3793580" cy="526258"/>
            </a:xfrm>
            <a:custGeom>
              <a:avLst/>
              <a:gdLst/>
              <a:ahLst/>
              <a:cxnLst>
                <a:cxn ang="0">
                  <a:pos x="wd2" y="hd2"/>
                </a:cxn>
                <a:cxn ang="5400000">
                  <a:pos x="wd2" y="hd2"/>
                </a:cxn>
                <a:cxn ang="10800000">
                  <a:pos x="wd2" y="hd2"/>
                </a:cxn>
                <a:cxn ang="16200000">
                  <a:pos x="wd2" y="hd2"/>
                </a:cxn>
              </a:cxnLst>
              <a:rect l="0" t="0" r="r" b="b"/>
              <a:pathLst>
                <a:path w="21600" h="21600" extrusionOk="0">
                  <a:moveTo>
                    <a:pt x="241" y="0"/>
                  </a:moveTo>
                  <a:lnTo>
                    <a:pt x="21100" y="0"/>
                  </a:lnTo>
                  <a:lnTo>
                    <a:pt x="21600" y="4936"/>
                  </a:lnTo>
                  <a:lnTo>
                    <a:pt x="21600" y="19254"/>
                  </a:lnTo>
                  <a:cubicBezTo>
                    <a:pt x="21600" y="20549"/>
                    <a:pt x="21490" y="21600"/>
                    <a:pt x="21359" y="21600"/>
                  </a:cubicBezTo>
                  <a:lnTo>
                    <a:pt x="241" y="21600"/>
                  </a:lnTo>
                  <a:cubicBezTo>
                    <a:pt x="110" y="21600"/>
                    <a:pt x="0" y="20549"/>
                    <a:pt x="0" y="19254"/>
                  </a:cubicBezTo>
                  <a:lnTo>
                    <a:pt x="0" y="2346"/>
                  </a:lnTo>
                  <a:cubicBezTo>
                    <a:pt x="0" y="1051"/>
                    <a:pt x="110" y="0"/>
                    <a:pt x="241" y="0"/>
                  </a:cubicBezTo>
                  <a:close/>
                </a:path>
              </a:pathLst>
            </a:custGeom>
            <a:grpFill/>
            <a:ln w="3175" cap="flat">
              <a:solidFill>
                <a:srgbClr val="A8A9AD"/>
              </a:solidFill>
              <a:prstDash val="solid"/>
              <a:round/>
            </a:ln>
            <a:effectLst/>
          </p:spPr>
          <p:txBody>
            <a:bodyPr wrap="square" lIns="45719" tIns="45719" rIns="45719" bIns="45719" numCol="1" anchor="t">
              <a:noAutofit/>
            </a:bodyPr>
            <a:lstStyle/>
            <a:p>
              <a:endParaRPr/>
            </a:p>
          </p:txBody>
        </p:sp>
        <p:sp>
          <p:nvSpPr>
            <p:cNvPr id="51" name="Rectangle 12"/>
            <p:cNvSpPr/>
            <p:nvPr/>
          </p:nvSpPr>
          <p:spPr>
            <a:xfrm>
              <a:off x="186854" y="1"/>
              <a:ext cx="540334" cy="553641"/>
            </a:xfrm>
            <a:prstGeom prst="rect">
              <a:avLst/>
            </a:prstGeom>
            <a:grpFill/>
            <a:ln w="12700" cap="flat">
              <a:noFill/>
              <a:miter lim="400000"/>
            </a:ln>
            <a:effectLst/>
          </p:spPr>
          <p:txBody>
            <a:bodyPr wrap="square" lIns="45719" tIns="45719" rIns="45719" bIns="45719" numCol="1" anchor="t">
              <a:noAutofit/>
            </a:bodyPr>
            <a:lstStyle/>
            <a:p>
              <a:pPr>
                <a:defRPr>
                  <a:latin typeface="Arial" panose="020B0604020202020204"/>
                  <a:ea typeface="Arial" panose="020B0604020202020204"/>
                  <a:cs typeface="Arial" panose="020B0604020202020204"/>
                  <a:sym typeface="Arial" panose="020B0604020202020204"/>
                </a:defRPr>
              </a:pPr>
              <a:endParaRPr/>
            </a:p>
          </p:txBody>
        </p:sp>
        <p:sp>
          <p:nvSpPr>
            <p:cNvPr id="52" name="TextBox 115"/>
            <p:cNvSpPr txBox="1"/>
            <p:nvPr/>
          </p:nvSpPr>
          <p:spPr>
            <a:xfrm>
              <a:off x="884288" y="95249"/>
              <a:ext cx="1370867" cy="438560"/>
            </a:xfrm>
            <a:prstGeom prst="rect">
              <a:avLst/>
            </a:prstGeom>
            <a:grpFill/>
            <a:ln w="12700" cap="flat">
              <a:noFill/>
              <a:miter lim="400000"/>
            </a:ln>
            <a:effectLst/>
          </p:spPr>
          <p:txBody>
            <a:bodyPr wrap="square" lIns="34280" tIns="34280" rIns="34280" bIns="34280" numCol="1" anchor="t">
              <a:spAutoFit/>
            </a:bodyPr>
            <a:lstStyle>
              <a:lvl1pPr>
                <a:defRPr sz="2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参考资料</a:t>
              </a:r>
              <a:endParaRPr dirty="0"/>
            </a:p>
          </p:txBody>
        </p:sp>
        <p:sp>
          <p:nvSpPr>
            <p:cNvPr id="53" name="TextBox 116"/>
            <p:cNvSpPr txBox="1"/>
            <p:nvPr/>
          </p:nvSpPr>
          <p:spPr>
            <a:xfrm>
              <a:off x="267785" y="13492"/>
              <a:ext cx="306474" cy="530893"/>
            </a:xfrm>
            <a:prstGeom prst="rect">
              <a:avLst/>
            </a:prstGeom>
            <a:grpFill/>
            <a:ln w="12700" cap="flat">
              <a:noFill/>
              <a:miter lim="400000"/>
            </a:ln>
            <a:effectLst/>
          </p:spPr>
          <p:txBody>
            <a:bodyPr wrap="none" lIns="34280" tIns="34280" rIns="34280" bIns="34280" numCol="1" anchor="t">
              <a:spAutoFit/>
            </a:bodyPr>
            <a:lstStyle>
              <a:lvl1pPr>
                <a:defRPr sz="30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6</a:t>
              </a:r>
              <a:endParaRPr dirty="0"/>
            </a:p>
          </p:txBody>
        </p:sp>
      </p:grpSp>
      <p:grpSp>
        <p:nvGrpSpPr>
          <p:cNvPr id="54" name="组合 46"/>
          <p:cNvGrpSpPr/>
          <p:nvPr/>
        </p:nvGrpSpPr>
        <p:grpSpPr>
          <a:xfrm>
            <a:off x="6669577" y="4952226"/>
            <a:ext cx="3793582" cy="591743"/>
            <a:chOff x="-1" y="0"/>
            <a:chExt cx="3793580" cy="591742"/>
          </a:xfrm>
          <a:solidFill>
            <a:schemeClr val="accent3">
              <a:lumMod val="75000"/>
            </a:schemeClr>
          </a:solidFill>
        </p:grpSpPr>
        <p:sp>
          <p:nvSpPr>
            <p:cNvPr id="55" name="Freeform 11"/>
            <p:cNvSpPr/>
            <p:nvPr/>
          </p:nvSpPr>
          <p:spPr>
            <a:xfrm>
              <a:off x="122586" y="0"/>
              <a:ext cx="668871" cy="84535"/>
            </a:xfrm>
            <a:custGeom>
              <a:avLst/>
              <a:gdLst/>
              <a:ahLst/>
              <a:cxnLst>
                <a:cxn ang="0">
                  <a:pos x="wd2" y="hd2"/>
                </a:cxn>
                <a:cxn ang="5400000">
                  <a:pos x="wd2" y="hd2"/>
                </a:cxn>
                <a:cxn ang="10800000">
                  <a:pos x="wd2" y="hd2"/>
                </a:cxn>
                <a:cxn ang="16200000">
                  <a:pos x="wd2" y="hd2"/>
                </a:cxn>
              </a:cxnLst>
              <a:rect l="0" t="0" r="r" b="b"/>
              <a:pathLst>
                <a:path w="21600" h="21600" extrusionOk="0">
                  <a:moveTo>
                    <a:pt x="2074" y="0"/>
                  </a:moveTo>
                  <a:lnTo>
                    <a:pt x="19526" y="0"/>
                  </a:lnTo>
                  <a:lnTo>
                    <a:pt x="21600" y="21600"/>
                  </a:lnTo>
                  <a:lnTo>
                    <a:pt x="0" y="21600"/>
                  </a:lnTo>
                  <a:lnTo>
                    <a:pt x="2074" y="0"/>
                  </a:lnTo>
                  <a:close/>
                </a:path>
              </a:pathLst>
            </a:custGeom>
            <a:grpFill/>
            <a:ln w="12700" cap="flat">
              <a:noFill/>
              <a:miter lim="400000"/>
            </a:ln>
            <a:effectLst/>
          </p:spPr>
          <p:txBody>
            <a:bodyPr wrap="square" lIns="45719" tIns="45719" rIns="45719" bIns="45719" numCol="1" anchor="t">
              <a:noAutofit/>
            </a:bodyPr>
            <a:lstStyle/>
            <a:p>
              <a:endParaRPr/>
            </a:p>
          </p:txBody>
        </p:sp>
        <p:sp>
          <p:nvSpPr>
            <p:cNvPr id="56" name="Freeform 10"/>
            <p:cNvSpPr/>
            <p:nvPr/>
          </p:nvSpPr>
          <p:spPr>
            <a:xfrm>
              <a:off x="-1" y="65484"/>
              <a:ext cx="3793580" cy="526258"/>
            </a:xfrm>
            <a:custGeom>
              <a:avLst/>
              <a:gdLst/>
              <a:ahLst/>
              <a:cxnLst>
                <a:cxn ang="0">
                  <a:pos x="wd2" y="hd2"/>
                </a:cxn>
                <a:cxn ang="5400000">
                  <a:pos x="wd2" y="hd2"/>
                </a:cxn>
                <a:cxn ang="10800000">
                  <a:pos x="wd2" y="hd2"/>
                </a:cxn>
                <a:cxn ang="16200000">
                  <a:pos x="wd2" y="hd2"/>
                </a:cxn>
              </a:cxnLst>
              <a:rect l="0" t="0" r="r" b="b"/>
              <a:pathLst>
                <a:path w="21600" h="21600" extrusionOk="0">
                  <a:moveTo>
                    <a:pt x="241" y="0"/>
                  </a:moveTo>
                  <a:lnTo>
                    <a:pt x="21100" y="0"/>
                  </a:lnTo>
                  <a:lnTo>
                    <a:pt x="21600" y="4936"/>
                  </a:lnTo>
                  <a:lnTo>
                    <a:pt x="21600" y="19254"/>
                  </a:lnTo>
                  <a:cubicBezTo>
                    <a:pt x="21600" y="20549"/>
                    <a:pt x="21490" y="21600"/>
                    <a:pt x="21359" y="21600"/>
                  </a:cubicBezTo>
                  <a:lnTo>
                    <a:pt x="241" y="21600"/>
                  </a:lnTo>
                  <a:cubicBezTo>
                    <a:pt x="110" y="21600"/>
                    <a:pt x="0" y="20549"/>
                    <a:pt x="0" y="19254"/>
                  </a:cubicBezTo>
                  <a:lnTo>
                    <a:pt x="0" y="2346"/>
                  </a:lnTo>
                  <a:cubicBezTo>
                    <a:pt x="0" y="1051"/>
                    <a:pt x="110" y="0"/>
                    <a:pt x="241" y="0"/>
                  </a:cubicBezTo>
                  <a:close/>
                </a:path>
              </a:pathLst>
            </a:custGeom>
            <a:grpFill/>
            <a:ln w="3175" cap="flat">
              <a:solidFill>
                <a:srgbClr val="A8A9AD"/>
              </a:solidFill>
              <a:prstDash val="solid"/>
              <a:round/>
            </a:ln>
            <a:effectLst/>
          </p:spPr>
          <p:txBody>
            <a:bodyPr wrap="square" lIns="45719" tIns="45719" rIns="45719" bIns="45719" numCol="1" anchor="t">
              <a:noAutofit/>
            </a:bodyPr>
            <a:lstStyle/>
            <a:p>
              <a:endParaRPr/>
            </a:p>
          </p:txBody>
        </p:sp>
        <p:sp>
          <p:nvSpPr>
            <p:cNvPr id="57" name="Rectangle 12"/>
            <p:cNvSpPr/>
            <p:nvPr/>
          </p:nvSpPr>
          <p:spPr>
            <a:xfrm>
              <a:off x="186854" y="1"/>
              <a:ext cx="540334" cy="553641"/>
            </a:xfrm>
            <a:prstGeom prst="rect">
              <a:avLst/>
            </a:prstGeom>
            <a:grpFill/>
            <a:ln w="12700" cap="flat">
              <a:noFill/>
              <a:miter lim="400000"/>
            </a:ln>
            <a:effectLst/>
          </p:spPr>
          <p:txBody>
            <a:bodyPr wrap="square" lIns="45719" tIns="45719" rIns="45719" bIns="45719" numCol="1" anchor="t">
              <a:noAutofit/>
            </a:bodyPr>
            <a:lstStyle/>
            <a:p>
              <a:pPr>
                <a:defRPr>
                  <a:latin typeface="Arial" panose="020B0604020202020204"/>
                  <a:ea typeface="Arial" panose="020B0604020202020204"/>
                  <a:cs typeface="Arial" panose="020B0604020202020204"/>
                  <a:sym typeface="Arial" panose="020B0604020202020204"/>
                </a:defRPr>
              </a:pPr>
              <a:endParaRPr/>
            </a:p>
          </p:txBody>
        </p:sp>
        <p:sp>
          <p:nvSpPr>
            <p:cNvPr id="58" name="TextBox 115"/>
            <p:cNvSpPr txBox="1"/>
            <p:nvPr/>
          </p:nvSpPr>
          <p:spPr>
            <a:xfrm>
              <a:off x="884288" y="95249"/>
              <a:ext cx="1370867" cy="438560"/>
            </a:xfrm>
            <a:prstGeom prst="rect">
              <a:avLst/>
            </a:prstGeom>
            <a:grpFill/>
            <a:ln w="12700" cap="flat">
              <a:noFill/>
              <a:miter lim="400000"/>
            </a:ln>
            <a:effectLst/>
          </p:spPr>
          <p:txBody>
            <a:bodyPr wrap="square" lIns="34280" tIns="34280" rIns="34280" bIns="34280" numCol="1" anchor="t">
              <a:spAutoFit/>
            </a:bodyPr>
            <a:lstStyle>
              <a:lvl1pPr>
                <a:defRPr sz="2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小组绩效</a:t>
              </a:r>
              <a:endParaRPr dirty="0"/>
            </a:p>
          </p:txBody>
        </p:sp>
        <p:sp>
          <p:nvSpPr>
            <p:cNvPr id="59" name="TextBox 116"/>
            <p:cNvSpPr txBox="1"/>
            <p:nvPr/>
          </p:nvSpPr>
          <p:spPr>
            <a:xfrm>
              <a:off x="267785" y="13492"/>
              <a:ext cx="306474" cy="530893"/>
            </a:xfrm>
            <a:prstGeom prst="rect">
              <a:avLst/>
            </a:prstGeom>
            <a:grpFill/>
            <a:ln w="12700" cap="flat">
              <a:noFill/>
              <a:miter lim="400000"/>
            </a:ln>
            <a:effectLst/>
          </p:spPr>
          <p:txBody>
            <a:bodyPr wrap="none" lIns="34280" tIns="34280" rIns="34280" bIns="34280" numCol="1" anchor="t">
              <a:spAutoFit/>
            </a:bodyPr>
            <a:lstStyle>
              <a:lvl1pPr>
                <a:defRPr sz="30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7</a:t>
              </a:r>
              <a:endParaRPr dirty="0"/>
            </a:p>
          </p:txBody>
        </p:sp>
      </p:gr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1" nodeType="afterEffect">
                                  <p:stCondLst>
                                    <p:cond delay="0"/>
                                  </p:stCondLst>
                                  <p:childTnLst>
                                    <p:set>
                                      <p:cBhvr>
                                        <p:cTn id="6" dur="indefinite" fill="hold"/>
                                        <p:tgtEl>
                                          <p:spTgt spid="264"/>
                                        </p:tgtEl>
                                        <p:attrNameLst>
                                          <p:attrName>style.visibility</p:attrName>
                                        </p:attrNameLst>
                                      </p:cBhvr>
                                      <p:to>
                                        <p:strVal val="visible"/>
                                      </p:to>
                                    </p:set>
                                    <p:anim calcmode="lin" valueType="num">
                                      <p:cBhvr>
                                        <p:cTn id="7" dur="1000" fill="hold"/>
                                        <p:tgtEl>
                                          <p:spTgt spid="264"/>
                                        </p:tgtEl>
                                        <p:attrNameLst>
                                          <p:attrName>ppt_w</p:attrName>
                                        </p:attrNameLst>
                                      </p:cBhvr>
                                      <p:tavLst>
                                        <p:tav tm="0">
                                          <p:val>
                                            <p:fltVal val="0"/>
                                          </p:val>
                                        </p:tav>
                                        <p:tav tm="100000">
                                          <p:val>
                                            <p:strVal val="#ppt_w"/>
                                          </p:val>
                                        </p:tav>
                                      </p:tavLst>
                                    </p:anim>
                                    <p:anim calcmode="lin" valueType="num">
                                      <p:cBhvr>
                                        <p:cTn id="8" dur="1000" fill="hold"/>
                                        <p:tgtEl>
                                          <p:spTgt spid="264"/>
                                        </p:tgtEl>
                                        <p:attrNameLst>
                                          <p:attrName>ppt_h</p:attrName>
                                        </p:attrNameLst>
                                      </p:cBhvr>
                                      <p:tavLst>
                                        <p:tav tm="0">
                                          <p:val>
                                            <p:fltVal val="0"/>
                                          </p:val>
                                        </p:tav>
                                        <p:tav tm="100000">
                                          <p:val>
                                            <p:strVal val="#ppt_h"/>
                                          </p:val>
                                        </p:tav>
                                      </p:tavLst>
                                    </p:anim>
                                    <p:anim calcmode="lin" valueType="num">
                                      <p:cBhvr>
                                        <p:cTn id="9" dur="1000" fill="hold"/>
                                        <p:tgtEl>
                                          <p:spTgt spid="26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64"/>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2" presetClass="entr" presetSubtype="8" fill="hold" grpId="2" nodeType="afterEffect">
                                  <p:stCondLst>
                                    <p:cond delay="0"/>
                                  </p:stCondLst>
                                  <p:childTnLst>
                                    <p:set>
                                      <p:cBhvr>
                                        <p:cTn id="13" dur="indefinite" fill="hold"/>
                                        <p:tgtEl>
                                          <p:spTgt spid="243"/>
                                        </p:tgtEl>
                                        <p:attrNameLst>
                                          <p:attrName>style.visibility</p:attrName>
                                        </p:attrNameLst>
                                      </p:cBhvr>
                                      <p:to>
                                        <p:strVal val="visible"/>
                                      </p:to>
                                    </p:set>
                                    <p:animEffect transition="in" filter="wipe(left)">
                                      <p:cBhvr>
                                        <p:cTn id="14" dur="500"/>
                                        <p:tgtEl>
                                          <p:spTgt spid="243"/>
                                        </p:tgtEl>
                                      </p:cBhvr>
                                    </p:animEffect>
                                  </p:childTnLst>
                                </p:cTn>
                              </p:par>
                            </p:childTnLst>
                          </p:cTn>
                        </p:par>
                        <p:par>
                          <p:cTn id="15" fill="hold">
                            <p:stCondLst>
                              <p:cond delay="1500"/>
                            </p:stCondLst>
                            <p:childTnLst>
                              <p:par>
                                <p:cTn id="16" presetID="22" presetClass="entr" presetSubtype="8" fill="hold" grpId="3" nodeType="afterEffect">
                                  <p:stCondLst>
                                    <p:cond delay="0"/>
                                  </p:stCondLst>
                                  <p:childTnLst>
                                    <p:set>
                                      <p:cBhvr>
                                        <p:cTn id="17" dur="indefinite" fill="hold"/>
                                        <p:tgtEl>
                                          <p:spTgt spid="249"/>
                                        </p:tgtEl>
                                        <p:attrNameLst>
                                          <p:attrName>style.visibility</p:attrName>
                                        </p:attrNameLst>
                                      </p:cBhvr>
                                      <p:to>
                                        <p:strVal val="visible"/>
                                      </p:to>
                                    </p:set>
                                    <p:animEffect transition="in" filter="wipe(left)">
                                      <p:cBhvr>
                                        <p:cTn id="18" dur="500"/>
                                        <p:tgtEl>
                                          <p:spTgt spid="249"/>
                                        </p:tgtEl>
                                      </p:cBhvr>
                                    </p:animEffect>
                                  </p:childTnLst>
                                </p:cTn>
                              </p:par>
                            </p:childTnLst>
                          </p:cTn>
                        </p:par>
                        <p:par>
                          <p:cTn id="19" fill="hold">
                            <p:stCondLst>
                              <p:cond delay="2000"/>
                            </p:stCondLst>
                            <p:childTnLst>
                              <p:par>
                                <p:cTn id="20" presetID="22" presetClass="entr" presetSubtype="8" fill="hold" grpId="4" nodeType="afterEffect">
                                  <p:stCondLst>
                                    <p:cond delay="0"/>
                                  </p:stCondLst>
                                  <p:childTnLst>
                                    <p:set>
                                      <p:cBhvr>
                                        <p:cTn id="21" dur="indefinite" fill="hold"/>
                                        <p:tgtEl>
                                          <p:spTgt spid="255"/>
                                        </p:tgtEl>
                                        <p:attrNameLst>
                                          <p:attrName>style.visibility</p:attrName>
                                        </p:attrNameLst>
                                      </p:cBhvr>
                                      <p:to>
                                        <p:strVal val="visible"/>
                                      </p:to>
                                    </p:set>
                                    <p:animEffect transition="in" filter="wipe(left)">
                                      <p:cBhvr>
                                        <p:cTn id="22" dur="500"/>
                                        <p:tgtEl>
                                          <p:spTgt spid="255"/>
                                        </p:tgtEl>
                                      </p:cBhvr>
                                    </p:animEffect>
                                  </p:childTnLst>
                                </p:cTn>
                              </p:par>
                            </p:childTnLst>
                          </p:cTn>
                        </p:par>
                        <p:par>
                          <p:cTn id="23" fill="hold">
                            <p:stCondLst>
                              <p:cond delay="2500"/>
                            </p:stCondLst>
                            <p:childTnLst>
                              <p:par>
                                <p:cTn id="24" presetID="22" presetClass="entr" presetSubtype="8" fill="hold" grpId="0" nodeType="afterEffect">
                                  <p:stCondLst>
                                    <p:cond delay="0"/>
                                  </p:stCondLst>
                                  <p:childTnLst>
                                    <p:set>
                                      <p:cBhvr>
                                        <p:cTn id="25" dur="indefinite" fill="hold"/>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indefinite" fill="hold"/>
                                        <p:tgtEl>
                                          <p:spTgt spid="29"/>
                                        </p:tgtEl>
                                        <p:attrNameLst>
                                          <p:attrName>style.visibility</p:attrName>
                                        </p:attrNameLst>
                                      </p:cBhvr>
                                      <p:to>
                                        <p:strVal val="visible"/>
                                      </p:to>
                                    </p:set>
                                    <p:animEffect transition="in" filter="wipe(left)">
                                      <p:cBhvr>
                                        <p:cTn id="30" dur="500"/>
                                        <p:tgtEl>
                                          <p:spTgt spid="29"/>
                                        </p:tgtEl>
                                      </p:cBhvr>
                                    </p:animEffect>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indefinite" fill="hold"/>
                                        <p:tgtEl>
                                          <p:spTgt spid="48"/>
                                        </p:tgtEl>
                                        <p:attrNameLst>
                                          <p:attrName>style.visibility</p:attrName>
                                        </p:attrNameLst>
                                      </p:cBhvr>
                                      <p:to>
                                        <p:strVal val="visible"/>
                                      </p:to>
                                    </p:set>
                                    <p:animEffect transition="in" filter="wipe(left)">
                                      <p:cBhvr>
                                        <p:cTn id="34" dur="500"/>
                                        <p:tgtEl>
                                          <p:spTgt spid="48"/>
                                        </p:tgtEl>
                                      </p:cBhvr>
                                    </p:animEffect>
                                  </p:childTnLst>
                                </p:cTn>
                              </p:par>
                            </p:childTnLst>
                          </p:cTn>
                        </p:par>
                        <p:par>
                          <p:cTn id="35" fill="hold">
                            <p:stCondLst>
                              <p:cond delay="4000"/>
                            </p:stCondLst>
                            <p:childTnLst>
                              <p:par>
                                <p:cTn id="36" presetID="22" presetClass="entr" presetSubtype="8" fill="hold" grpId="0" nodeType="afterEffect">
                                  <p:stCondLst>
                                    <p:cond delay="0"/>
                                  </p:stCondLst>
                                  <p:childTnLst>
                                    <p:set>
                                      <p:cBhvr>
                                        <p:cTn id="37" dur="indefinite" fill="hold"/>
                                        <p:tgtEl>
                                          <p:spTgt spid="54"/>
                                        </p:tgtEl>
                                        <p:attrNameLst>
                                          <p:attrName>style.visibility</p:attrName>
                                        </p:attrNameLst>
                                      </p:cBhvr>
                                      <p:to>
                                        <p:strVal val="visible"/>
                                      </p:to>
                                    </p:set>
                                    <p:animEffect transition="in" filter="wipe(left)">
                                      <p:cBhvr>
                                        <p:cTn id="3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2" animBg="1" advAuto="0"/>
      <p:bldP spid="249" grpId="3" animBg="1" advAuto="0"/>
      <p:bldP spid="255" grpId="4" animBg="1" advAuto="0"/>
      <p:bldP spid="264" grpId="1" animBg="1" advAuto="0"/>
      <p:bldP spid="23" grpId="0" animBg="1" advAuto="0"/>
      <p:bldP spid="29" grpId="0" animBg="1" advAuto="0"/>
      <p:bldP spid="48" grpId="0" animBg="1" advAuto="0"/>
      <p:bldP spid="54"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1623046" y="307989"/>
            <a:ext cx="7519990" cy="759013"/>
            <a:chOff x="0" y="-1"/>
            <a:chExt cx="7519989" cy="759011"/>
          </a:xfrm>
        </p:grpSpPr>
        <p:sp>
          <p:nvSpPr>
            <p:cNvPr id="497"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1875760" y="-1"/>
              <a:ext cx="1968550" cy="538598"/>
              <a:chOff x="42976" y="0"/>
              <a:chExt cx="1968550" cy="538596"/>
            </a:xfrm>
          </p:grpSpPr>
          <p:sp>
            <p:nvSpPr>
              <p:cNvPr id="498" name="矩形 3"/>
              <p:cNvSpPr txBox="1"/>
              <p:nvPr/>
            </p:nvSpPr>
            <p:spPr>
              <a:xfrm>
                <a:off x="659243" y="0"/>
                <a:ext cx="1352283" cy="538596"/>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rPr>
                  <a:t>3.</a:t>
                </a:r>
                <a:r>
                  <a:rPr lang="en-US" altLang="zh-CN" b="1" i="0" dirty="0">
                    <a:solidFill>
                      <a:srgbClr val="B4B4B4"/>
                    </a:solidFill>
                    <a:effectLst/>
                  </a:rPr>
                  <a:t>2</a:t>
                </a:r>
                <a:r>
                  <a:rPr lang="zh-CN" altLang="en-US" b="1" dirty="0">
                    <a:solidFill>
                      <a:srgbClr val="B4B4B4"/>
                    </a:solidFill>
                  </a:rPr>
                  <a:t>类图</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42976" y="59689"/>
                <a:ext cx="248286" cy="383858"/>
                <a:chOff x="42976" y="20459"/>
                <a:chExt cx="248284" cy="383856"/>
              </a:xfrm>
            </p:grpSpPr>
            <p:sp>
              <p:nvSpPr>
                <p:cNvPr id="49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228" y="1313975"/>
            <a:ext cx="6543111" cy="54586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496765" y="1048725"/>
            <a:ext cx="9456925" cy="754346"/>
          </a:xfrm>
        </p:spPr>
        <p:txBody>
          <a:bodyPr/>
          <a:lstStyle/>
          <a:p>
            <a:r>
              <a:rPr lang="zh-CN" altLang="en-US">
                <a:sym typeface="+mn-ea"/>
              </a:rPr>
              <a:t>类和用例有什么区别</a:t>
            </a:r>
            <a:endParaRPr lang="zh-CN" altLang="en-US"/>
          </a:p>
          <a:p>
            <a:endParaRPr lang="zh-CN" altLang="en-US"/>
          </a:p>
          <a:p>
            <a:pPr marL="0" indent="0">
              <a:buNone/>
            </a:pPr>
            <a:endParaRPr lang="zh-CN" altLang="en-US"/>
          </a:p>
        </p:txBody>
      </p:sp>
      <p:sp>
        <p:nvSpPr>
          <p:cNvPr id="4" name="标题 1"/>
          <p:cNvSpPr>
            <a:spLocks noGrp="1"/>
          </p:cNvSpPr>
          <p:nvPr>
            <p:ph type="title"/>
          </p:nvPr>
        </p:nvSpPr>
        <p:spPr>
          <a:xfrm>
            <a:off x="4718391" y="4655699"/>
            <a:ext cx="10361852" cy="1362391"/>
          </a:xfrm>
        </p:spPr>
        <p:txBody>
          <a:bodyPr/>
          <a:lstStyle/>
          <a:p>
            <a:r>
              <a:rPr lang="en-US" altLang="zh-CN" dirty="0"/>
              <a:t>QUSETION</a:t>
            </a:r>
          </a:p>
        </p:txBody>
      </p:sp>
      <p:sp>
        <p:nvSpPr>
          <p:cNvPr id="2" name="文本框 1"/>
          <p:cNvSpPr txBox="1"/>
          <p:nvPr userDrawn="1"/>
        </p:nvSpPr>
        <p:spPr>
          <a:xfrm>
            <a:off x="791144" y="2502221"/>
            <a:ext cx="7028298" cy="158228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no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2800">
                <a:sym typeface="+mn-ea"/>
              </a:rPr>
              <a:t>类是一组具有相关属性、操作、关系和语义的对象的描述，是对事务的抽象。用例是对一组序列动作的的描述，系统执行这些动作将对用例参与者产生可观察的结果</a:t>
            </a:r>
            <a:endParaRPr kumimoji="0" lang="zh-CN" altLang="en-US" sz="2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0" y="151645"/>
            <a:ext cx="5644230" cy="773093"/>
            <a:chOff x="1804074" y="-11966"/>
            <a:chExt cx="5644229" cy="773091"/>
          </a:xfrm>
        </p:grpSpPr>
        <p:sp>
          <p:nvSpPr>
            <p:cNvPr id="497" name="矩形 10"/>
            <p:cNvSpPr/>
            <p:nvPr/>
          </p:nvSpPr>
          <p:spPr>
            <a:xfrm rot="10800000">
              <a:off x="1804074" y="715406"/>
              <a:ext cx="5644229" cy="45719"/>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2164517" y="-11966"/>
              <a:ext cx="2472796" cy="538598"/>
              <a:chOff x="331733" y="-11965"/>
              <a:chExt cx="2472796" cy="538596"/>
            </a:xfrm>
          </p:grpSpPr>
          <p:sp>
            <p:nvSpPr>
              <p:cNvPr id="498" name="矩形 3"/>
              <p:cNvSpPr txBox="1"/>
              <p:nvPr/>
            </p:nvSpPr>
            <p:spPr>
              <a:xfrm>
                <a:off x="1080349" y="-11965"/>
                <a:ext cx="1724180" cy="538596"/>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rPr>
                  <a:t>3.</a:t>
                </a:r>
                <a:r>
                  <a:rPr lang="en-US" altLang="zh-CN" b="1" i="0" dirty="0">
                    <a:solidFill>
                      <a:srgbClr val="B4B4B4"/>
                    </a:solidFill>
                    <a:effectLst/>
                  </a:rPr>
                  <a:t>3</a:t>
                </a:r>
                <a:r>
                  <a:rPr lang="zh-CN" altLang="en-US" b="1" dirty="0">
                    <a:solidFill>
                      <a:srgbClr val="B4B4B4"/>
                    </a:solidFill>
                  </a:rPr>
                  <a:t>对象图</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331733" y="45228"/>
                <a:ext cx="248288" cy="383860"/>
                <a:chOff x="331731" y="5998"/>
                <a:chExt cx="248286" cy="383858"/>
              </a:xfrm>
            </p:grpSpPr>
            <p:sp>
              <p:nvSpPr>
                <p:cNvPr id="499" name="直接连接符 27"/>
                <p:cNvSpPr/>
                <p:nvPr/>
              </p:nvSpPr>
              <p:spPr>
                <a:xfrm>
                  <a:off x="331731" y="5998"/>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331731" y="203642"/>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11" name="文本框 10"/>
          <p:cNvSpPr txBox="1"/>
          <p:nvPr/>
        </p:nvSpPr>
        <p:spPr>
          <a:xfrm>
            <a:off x="486187" y="1377011"/>
            <a:ext cx="5395942"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zh-CN" altLang="en-US" b="0" i="0" u="none" strike="noStrike" cap="none" spc="0" normalizeH="0" baseline="0" dirty="0">
                <a:ln>
                  <a:noFill/>
                </a:ln>
                <a:solidFill>
                  <a:schemeClr val="tx1"/>
                </a:solidFill>
                <a:effectLst/>
                <a:uFillTx/>
                <a:latin typeface="Calibri" panose="020F0502020204030204"/>
                <a:ea typeface="Calibri" panose="020F0502020204030204"/>
                <a:cs typeface="Calibri" panose="020F0502020204030204"/>
                <a:sym typeface="Calibri" panose="020F0502020204030204"/>
              </a:rPr>
              <a:t>对象图：</a:t>
            </a:r>
            <a:endParaRPr kumimoji="0" lang="en-US" altLang="zh-CN" b="0" i="0" u="none" strike="noStrike" cap="none" spc="0" normalizeH="0" baseline="0" dirty="0">
              <a:ln>
                <a:noFill/>
              </a:ln>
              <a:solidFill>
                <a:schemeClr val="tx1"/>
              </a:solidFill>
              <a:effectLst/>
              <a:uFillTx/>
              <a:latin typeface="Calibri" panose="020F0502020204030204"/>
              <a:ea typeface="Calibri" panose="020F0502020204030204"/>
              <a:cs typeface="Calibri" panose="020F0502020204030204"/>
              <a:sym typeface="Calibri" panose="020F0502020204030204"/>
            </a:endParaRPr>
          </a:p>
          <a:p>
            <a:r>
              <a:rPr kumimoji="0" lang="zh-CN" altLang="en-US" b="0" i="0" u="none" strike="noStrike" cap="none" spc="0" normalizeH="0" baseline="0" dirty="0">
                <a:ln>
                  <a:noFill/>
                </a:ln>
                <a:solidFill>
                  <a:schemeClr val="tx1"/>
                </a:solidFill>
                <a:effectLst/>
                <a:uFillTx/>
                <a:latin typeface="Calibri" panose="020F0502020204030204"/>
                <a:ea typeface="Calibri" panose="020F0502020204030204"/>
                <a:cs typeface="Calibri" panose="020F0502020204030204"/>
                <a:sym typeface="Calibri" panose="020F0502020204030204"/>
              </a:rPr>
              <a:t>用于表示某一时刻，类的对象的静态结构和行为。</a:t>
            </a:r>
            <a:endParaRPr kumimoji="0" lang="en-US" altLang="zh-CN" b="0" i="0" u="none" strike="noStrike" cap="none" spc="0" normalizeH="0" baseline="0" dirty="0">
              <a:ln>
                <a:noFill/>
              </a:ln>
              <a:solidFill>
                <a:schemeClr val="tx1"/>
              </a:solidFill>
              <a:effectLst/>
              <a:uFillTx/>
              <a:latin typeface="Calibri" panose="020F0502020204030204"/>
              <a:ea typeface="Calibri" panose="020F0502020204030204"/>
              <a:cs typeface="Calibri" panose="020F0502020204030204"/>
              <a:sym typeface="Calibri" panose="020F0502020204030204"/>
            </a:endParaRPr>
          </a:p>
          <a:p>
            <a:endParaRPr lang="en-US" altLang="zh-CN" dirty="0">
              <a:solidFill>
                <a:schemeClr val="tx1"/>
              </a:solidFill>
            </a:endParaRPr>
          </a:p>
          <a:p>
            <a:endParaRPr kumimoji="0" lang="zh-CN" altLang="en-US" b="0" i="0" u="none" strike="noStrike" cap="none" spc="0" normalizeH="0" baseline="0" dirty="0">
              <a:ln>
                <a:noFill/>
              </a:ln>
              <a:solidFill>
                <a:schemeClr val="tx1"/>
              </a:solidFill>
              <a:effectLst/>
              <a:uFillTx/>
              <a:latin typeface="Calibri" panose="020F0502020204030204"/>
              <a:ea typeface="Calibri" panose="020F0502020204030204"/>
              <a:cs typeface="Calibri" panose="020F0502020204030204"/>
              <a:sym typeface="Calibri" panose="020F0502020204030204"/>
            </a:endParaRPr>
          </a:p>
        </p:txBody>
      </p:sp>
      <p:sp>
        <p:nvSpPr>
          <p:cNvPr id="12" name="文本框 11"/>
          <p:cNvSpPr txBox="1"/>
          <p:nvPr/>
        </p:nvSpPr>
        <p:spPr>
          <a:xfrm>
            <a:off x="483926" y="3542000"/>
            <a:ext cx="5160304"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a:r>
              <a:rPr lang="zh-CN" altLang="en-US" b="0" i="0" dirty="0">
                <a:solidFill>
                  <a:srgbClr val="333333"/>
                </a:solidFill>
                <a:effectLst/>
                <a:latin typeface="Helvetica Neue"/>
              </a:rPr>
              <a:t>对象图是类图的实例，几乎使用与类图完全相同的标识。他们的不同点在于对象图显示类的多个对象实例，而不是实际的类。一个对象图是类图的一个实例。由于对象存在生命周期，因此对象图只能在系统某一时间段存在。</a:t>
            </a:r>
          </a:p>
        </p:txBody>
      </p:sp>
      <p:sp>
        <p:nvSpPr>
          <p:cNvPr id="13" name="文本框 12"/>
          <p:cNvSpPr txBox="1"/>
          <p:nvPr/>
        </p:nvSpPr>
        <p:spPr>
          <a:xfrm>
            <a:off x="579470" y="2337334"/>
            <a:ext cx="530265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核心概念：</a:t>
            </a:r>
            <a:endParaRPr kumimoji="0" lang="en-US" altLang="zh-CN"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dirty="0"/>
              <a:t>对象、链接、多重性</a:t>
            </a:r>
            <a:endParaRPr kumimoji="0" lang="en-US" altLang="zh-CN"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pic>
        <p:nvPicPr>
          <p:cNvPr id="7" name="图片 6"/>
          <p:cNvPicPr>
            <a:picLocks noChangeAspect="1"/>
          </p:cNvPicPr>
          <p:nvPr/>
        </p:nvPicPr>
        <p:blipFill>
          <a:blip r:embed="rId2"/>
          <a:stretch>
            <a:fillRect/>
          </a:stretch>
        </p:blipFill>
        <p:spPr>
          <a:xfrm>
            <a:off x="5975412" y="1222557"/>
            <a:ext cx="5824961" cy="40954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P spid="11" grpId="0"/>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0" y="151645"/>
            <a:ext cx="5644230" cy="773093"/>
            <a:chOff x="1804074" y="-11966"/>
            <a:chExt cx="5644229" cy="773091"/>
          </a:xfrm>
        </p:grpSpPr>
        <p:sp>
          <p:nvSpPr>
            <p:cNvPr id="497" name="矩形 10"/>
            <p:cNvSpPr/>
            <p:nvPr/>
          </p:nvSpPr>
          <p:spPr>
            <a:xfrm rot="10800000">
              <a:off x="1804074" y="715406"/>
              <a:ext cx="5644229" cy="45719"/>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2164517" y="-11966"/>
              <a:ext cx="2472796" cy="538598"/>
              <a:chOff x="331733" y="-11965"/>
              <a:chExt cx="2472796" cy="538596"/>
            </a:xfrm>
          </p:grpSpPr>
          <p:sp>
            <p:nvSpPr>
              <p:cNvPr id="498" name="矩形 3"/>
              <p:cNvSpPr txBox="1"/>
              <p:nvPr/>
            </p:nvSpPr>
            <p:spPr>
              <a:xfrm>
                <a:off x="1080349" y="-11965"/>
                <a:ext cx="1724180" cy="538596"/>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rPr>
                  <a:t>3.</a:t>
                </a:r>
                <a:r>
                  <a:rPr lang="en-US" altLang="zh-CN" b="1" i="0" dirty="0">
                    <a:solidFill>
                      <a:srgbClr val="B4B4B4"/>
                    </a:solidFill>
                    <a:effectLst/>
                  </a:rPr>
                  <a:t>3</a:t>
                </a:r>
                <a:r>
                  <a:rPr lang="zh-CN" altLang="en-US" b="1" dirty="0">
                    <a:solidFill>
                      <a:srgbClr val="B4B4B4"/>
                    </a:solidFill>
                  </a:rPr>
                  <a:t>对象图</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331733" y="45228"/>
                <a:ext cx="248288" cy="383860"/>
                <a:chOff x="331731" y="5998"/>
                <a:chExt cx="248286" cy="383858"/>
              </a:xfrm>
            </p:grpSpPr>
            <p:sp>
              <p:nvSpPr>
                <p:cNvPr id="499" name="直接连接符 27"/>
                <p:cNvSpPr/>
                <p:nvPr/>
              </p:nvSpPr>
              <p:spPr>
                <a:xfrm>
                  <a:off x="331731" y="5998"/>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331731" y="203642"/>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pic>
        <p:nvPicPr>
          <p:cNvPr id="2" name="图片 1" descr="upload_550172748"/>
          <p:cNvPicPr>
            <a:picLocks noChangeAspect="1"/>
          </p:cNvPicPr>
          <p:nvPr/>
        </p:nvPicPr>
        <p:blipFill>
          <a:blip r:embed="rId2"/>
          <a:stretch>
            <a:fillRect/>
          </a:stretch>
        </p:blipFill>
        <p:spPr>
          <a:xfrm>
            <a:off x="1583104" y="1427306"/>
            <a:ext cx="8597439" cy="4834692"/>
          </a:xfrm>
          <a:prstGeom prst="rect">
            <a:avLst/>
          </a:prstGeom>
        </p:spPr>
      </p:pic>
      <p:sp>
        <p:nvSpPr>
          <p:cNvPr id="3" name="文本框 2"/>
          <p:cNvSpPr txBox="1"/>
          <p:nvPr/>
        </p:nvSpPr>
        <p:spPr>
          <a:xfrm>
            <a:off x="10341622" y="6211671"/>
            <a:ext cx="1837678" cy="64632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学生查看课程的对象图</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0" y="151645"/>
            <a:ext cx="5644230" cy="773093"/>
            <a:chOff x="1804074" y="-11966"/>
            <a:chExt cx="5644229" cy="773091"/>
          </a:xfrm>
        </p:grpSpPr>
        <p:sp>
          <p:nvSpPr>
            <p:cNvPr id="497" name="矩形 10"/>
            <p:cNvSpPr/>
            <p:nvPr/>
          </p:nvSpPr>
          <p:spPr>
            <a:xfrm rot="10800000">
              <a:off x="1804074" y="715406"/>
              <a:ext cx="5644229" cy="45719"/>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2164517" y="-11966"/>
              <a:ext cx="2844693" cy="538598"/>
              <a:chOff x="331733" y="-11965"/>
              <a:chExt cx="2844693" cy="538596"/>
            </a:xfrm>
          </p:grpSpPr>
          <p:sp>
            <p:nvSpPr>
              <p:cNvPr id="498" name="矩形 3"/>
              <p:cNvSpPr txBox="1"/>
              <p:nvPr/>
            </p:nvSpPr>
            <p:spPr>
              <a:xfrm>
                <a:off x="1080349" y="-11965"/>
                <a:ext cx="2096077" cy="538596"/>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rPr>
                  <a:t>3.4</a:t>
                </a:r>
                <a:r>
                  <a:rPr lang="zh-CN" altLang="en-US" b="1" dirty="0">
                    <a:solidFill>
                      <a:srgbClr val="B4B4B4"/>
                    </a:solidFill>
                  </a:rPr>
                  <a:t>状态机图</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331733" y="45228"/>
                <a:ext cx="248288" cy="383860"/>
                <a:chOff x="331731" y="5998"/>
                <a:chExt cx="248286" cy="383858"/>
              </a:xfrm>
            </p:grpSpPr>
            <p:sp>
              <p:nvSpPr>
                <p:cNvPr id="499" name="直接连接符 27"/>
                <p:cNvSpPr/>
                <p:nvPr/>
              </p:nvSpPr>
              <p:spPr>
                <a:xfrm>
                  <a:off x="331731" y="5998"/>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331731" y="203642"/>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11" name="文本框 10"/>
          <p:cNvSpPr txBox="1"/>
          <p:nvPr/>
        </p:nvSpPr>
        <p:spPr>
          <a:xfrm>
            <a:off x="360443" y="1037254"/>
            <a:ext cx="5395942"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zh-CN" altLang="en-US" b="0" i="0" u="none" strike="noStrike" cap="none" spc="0" normalizeH="0" baseline="0" dirty="0">
                <a:ln>
                  <a:noFill/>
                </a:ln>
                <a:solidFill>
                  <a:schemeClr val="tx1"/>
                </a:solidFill>
                <a:effectLst/>
                <a:uFillTx/>
                <a:latin typeface="Calibri" panose="020F0502020204030204"/>
                <a:ea typeface="Calibri" panose="020F0502020204030204"/>
                <a:cs typeface="Calibri" panose="020F0502020204030204"/>
                <a:sym typeface="Calibri" panose="020F0502020204030204"/>
              </a:rPr>
              <a:t>状态机图：</a:t>
            </a:r>
            <a:endParaRPr kumimoji="0" lang="en-US" altLang="zh-CN" b="0" i="0" u="none" strike="noStrike" cap="none" spc="0" normalizeH="0" baseline="0" dirty="0">
              <a:ln>
                <a:noFill/>
              </a:ln>
              <a:solidFill>
                <a:schemeClr val="tx1"/>
              </a:solidFill>
              <a:effectLst/>
              <a:uFillTx/>
              <a:latin typeface="Calibri" panose="020F0502020204030204"/>
              <a:ea typeface="Calibri" panose="020F0502020204030204"/>
              <a:cs typeface="Calibri" panose="020F0502020204030204"/>
              <a:sym typeface="Calibri" panose="020F0502020204030204"/>
            </a:endParaRPr>
          </a:p>
          <a:p>
            <a:r>
              <a:rPr kumimoji="0" lang="zh-CN" altLang="en-US" b="0" i="0" u="none" strike="noStrike" cap="none" spc="0" normalizeH="0" baseline="0" dirty="0">
                <a:ln>
                  <a:noFill/>
                </a:ln>
                <a:solidFill>
                  <a:schemeClr val="tx1"/>
                </a:solidFill>
                <a:effectLst/>
                <a:uFillTx/>
                <a:latin typeface="Calibri" panose="020F0502020204030204"/>
                <a:ea typeface="Calibri" panose="020F0502020204030204"/>
                <a:cs typeface="Calibri" panose="020F0502020204030204"/>
                <a:sym typeface="Calibri" panose="020F0502020204030204"/>
              </a:rPr>
              <a:t>利用状态和事件描述对象本身的行为，是一种十分重要的行为图，强调事件导致的对象状态变化。</a:t>
            </a:r>
            <a:endParaRPr kumimoji="0" lang="en-US" altLang="zh-CN" b="0" i="0" u="none" strike="noStrike" cap="none" spc="0" normalizeH="0" baseline="0" dirty="0">
              <a:ln>
                <a:noFill/>
              </a:ln>
              <a:solidFill>
                <a:schemeClr val="tx1"/>
              </a:solidFill>
              <a:effectLst/>
              <a:uFillTx/>
              <a:latin typeface="Calibri" panose="020F0502020204030204"/>
              <a:ea typeface="Calibri" panose="020F0502020204030204"/>
              <a:cs typeface="Calibri" panose="020F0502020204030204"/>
              <a:sym typeface="Calibri" panose="020F0502020204030204"/>
            </a:endParaRPr>
          </a:p>
          <a:p>
            <a:r>
              <a:rPr kumimoji="0" lang="zh-CN" altLang="en-US" b="0" i="0" u="none" strike="noStrike" cap="none" spc="0" normalizeH="0" baseline="0" dirty="0">
                <a:ln>
                  <a:noFill/>
                </a:ln>
                <a:solidFill>
                  <a:schemeClr val="tx1"/>
                </a:solidFill>
                <a:effectLst/>
                <a:uFillTx/>
                <a:latin typeface="Calibri" panose="020F0502020204030204"/>
                <a:ea typeface="Calibri" panose="020F0502020204030204"/>
                <a:cs typeface="Calibri" panose="020F0502020204030204"/>
                <a:sym typeface="Calibri" panose="020F0502020204030204"/>
              </a:rPr>
              <a:t>在</a:t>
            </a:r>
            <a:r>
              <a:rPr kumimoji="0" lang="en-US" altLang="zh-CN" b="0" i="0" u="none" strike="noStrike" cap="none" spc="0" normalizeH="0" baseline="0" dirty="0">
                <a:ln>
                  <a:noFill/>
                </a:ln>
                <a:solidFill>
                  <a:schemeClr val="tx1"/>
                </a:solidFill>
                <a:effectLst/>
                <a:uFillTx/>
                <a:latin typeface="Calibri" panose="020F0502020204030204"/>
                <a:ea typeface="Calibri" panose="020F0502020204030204"/>
                <a:cs typeface="Calibri" panose="020F0502020204030204"/>
                <a:sym typeface="Calibri" panose="020F0502020204030204"/>
              </a:rPr>
              <a:t>uml 1.x</a:t>
            </a:r>
            <a:r>
              <a:rPr kumimoji="0" lang="zh-CN" altLang="en-US" b="0" i="0" u="none" strike="noStrike" cap="none" spc="0" normalizeH="0" baseline="0" dirty="0">
                <a:ln>
                  <a:noFill/>
                </a:ln>
                <a:solidFill>
                  <a:schemeClr val="tx1"/>
                </a:solidFill>
                <a:effectLst/>
                <a:uFillTx/>
                <a:latin typeface="Calibri" panose="020F0502020204030204"/>
                <a:ea typeface="Calibri" panose="020F0502020204030204"/>
                <a:cs typeface="Calibri" panose="020F0502020204030204"/>
                <a:sym typeface="Calibri" panose="020F0502020204030204"/>
              </a:rPr>
              <a:t>中称为状态图</a:t>
            </a:r>
            <a:endParaRPr lang="en-US" altLang="zh-CN" dirty="0">
              <a:solidFill>
                <a:schemeClr val="tx1"/>
              </a:solidFill>
            </a:endParaRPr>
          </a:p>
          <a:p>
            <a:endParaRPr kumimoji="0" lang="zh-CN" altLang="en-US" b="0" i="0" u="none" strike="noStrike" cap="none" spc="0" normalizeH="0" baseline="0" dirty="0">
              <a:ln>
                <a:noFill/>
              </a:ln>
              <a:solidFill>
                <a:schemeClr val="tx1"/>
              </a:solidFill>
              <a:effectLst/>
              <a:uFillTx/>
              <a:latin typeface="Calibri" panose="020F0502020204030204"/>
              <a:ea typeface="Calibri" panose="020F0502020204030204"/>
              <a:cs typeface="Calibri" panose="020F0502020204030204"/>
              <a:sym typeface="Calibri" panose="020F0502020204030204"/>
            </a:endParaRPr>
          </a:p>
        </p:txBody>
      </p:sp>
      <p:sp>
        <p:nvSpPr>
          <p:cNvPr id="12" name="文本框 11"/>
          <p:cNvSpPr txBox="1"/>
          <p:nvPr/>
        </p:nvSpPr>
        <p:spPr>
          <a:xfrm>
            <a:off x="235885" y="3797956"/>
            <a:ext cx="5853765" cy="25831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a:r>
              <a:rPr lang="zh-CN" altLang="en-US" b="0" i="0" dirty="0">
                <a:solidFill>
                  <a:srgbClr val="000000"/>
                </a:solidFill>
                <a:effectLst/>
                <a:latin typeface="PingFang SC"/>
              </a:rPr>
              <a:t>状态机图的作用主要体现在以下几点：</a:t>
            </a:r>
          </a:p>
          <a:p>
            <a:pPr algn="l"/>
            <a:r>
              <a:rPr lang="en-US" altLang="zh-CN" b="0" i="0" dirty="0">
                <a:solidFill>
                  <a:srgbClr val="000000"/>
                </a:solidFill>
                <a:effectLst/>
                <a:latin typeface="PingFang SC"/>
              </a:rPr>
              <a:t>1</a:t>
            </a:r>
            <a:r>
              <a:rPr lang="zh-CN" altLang="en-US" b="0" i="0" dirty="0">
                <a:solidFill>
                  <a:srgbClr val="000000"/>
                </a:solidFill>
                <a:effectLst/>
                <a:latin typeface="PingFang SC"/>
              </a:rPr>
              <a:t>）状态机图描述了状态转换时所需的触发事件和监护条件等因素，有利于捕捉程序中需要的事件。</a:t>
            </a:r>
          </a:p>
          <a:p>
            <a:pPr algn="l"/>
            <a:r>
              <a:rPr lang="en-US" altLang="zh-CN" b="0" i="0" dirty="0">
                <a:solidFill>
                  <a:srgbClr val="000000"/>
                </a:solidFill>
                <a:effectLst/>
                <a:latin typeface="PingFang SC"/>
              </a:rPr>
              <a:t>2</a:t>
            </a:r>
            <a:r>
              <a:rPr lang="zh-CN" altLang="en-US" b="0" i="0" dirty="0">
                <a:solidFill>
                  <a:srgbClr val="000000"/>
                </a:solidFill>
                <a:effectLst/>
                <a:latin typeface="PingFang SC"/>
              </a:rPr>
              <a:t>）状态机图清楚地描述了状态之间的转换及其顺序，方便看出事件的执行顺序，节省了大量的描述文字。</a:t>
            </a:r>
          </a:p>
          <a:p>
            <a:pPr algn="l"/>
            <a:r>
              <a:rPr lang="en-US" altLang="zh-CN" b="0" i="0" dirty="0">
                <a:solidFill>
                  <a:srgbClr val="000000"/>
                </a:solidFill>
                <a:effectLst/>
                <a:latin typeface="PingFang SC"/>
              </a:rPr>
              <a:t>3</a:t>
            </a:r>
            <a:r>
              <a:rPr lang="zh-CN" altLang="en-US" b="0" i="0" dirty="0">
                <a:solidFill>
                  <a:srgbClr val="000000"/>
                </a:solidFill>
                <a:effectLst/>
                <a:latin typeface="PingFang SC"/>
              </a:rPr>
              <a:t>）清晰的事件顺序有利于开发人员在开发程序时避免出现事件错序的情况。</a:t>
            </a:r>
          </a:p>
          <a:p>
            <a:pPr algn="l"/>
            <a:r>
              <a:rPr lang="en-US" altLang="zh-CN" b="0" i="0" dirty="0">
                <a:solidFill>
                  <a:srgbClr val="000000"/>
                </a:solidFill>
                <a:effectLst/>
                <a:latin typeface="PingFang SC"/>
              </a:rPr>
              <a:t>4</a:t>
            </a:r>
            <a:r>
              <a:rPr lang="zh-CN" altLang="en-US" b="0" i="0" dirty="0">
                <a:solidFill>
                  <a:srgbClr val="000000"/>
                </a:solidFill>
                <a:effectLst/>
                <a:latin typeface="PingFang SC"/>
              </a:rPr>
              <a:t>）状态机图通过判定可以更好地描述工作流在不同的条件下而出现的分支。</a:t>
            </a:r>
          </a:p>
        </p:txBody>
      </p:sp>
      <p:sp>
        <p:nvSpPr>
          <p:cNvPr id="13" name="文本框 12"/>
          <p:cNvSpPr txBox="1"/>
          <p:nvPr/>
        </p:nvSpPr>
        <p:spPr>
          <a:xfrm>
            <a:off x="786341" y="2431341"/>
            <a:ext cx="5302659"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主要概念：</a:t>
            </a:r>
            <a:endParaRPr kumimoji="0" lang="en-US" altLang="zh-CN"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1.</a:t>
            </a:r>
            <a:r>
              <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状态、初态、终态</a:t>
            </a:r>
            <a:endParaRPr kumimoji="0" lang="en-US" altLang="zh-CN"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en-US" altLang="zh-CN" dirty="0"/>
              <a:t>2.</a:t>
            </a:r>
            <a:r>
              <a:rPr lang="zh-CN" altLang="en-US" dirty="0"/>
              <a:t>事件、转移、动作</a:t>
            </a:r>
            <a:endParaRPr lang="en-US" altLang="zh-CN" dirty="0"/>
          </a:p>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3.</a:t>
            </a:r>
            <a:r>
              <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并发状态机</a:t>
            </a:r>
            <a:endParaRPr kumimoji="0" lang="en-US" altLang="zh-CN"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pic>
        <p:nvPicPr>
          <p:cNvPr id="3" name="图片 2"/>
          <p:cNvPicPr>
            <a:picLocks noChangeAspect="1"/>
          </p:cNvPicPr>
          <p:nvPr/>
        </p:nvPicPr>
        <p:blipFill>
          <a:blip r:embed="rId2"/>
          <a:stretch>
            <a:fillRect/>
          </a:stretch>
        </p:blipFill>
        <p:spPr>
          <a:xfrm>
            <a:off x="6014613" y="856532"/>
            <a:ext cx="5804244" cy="42087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P spid="11" grpId="0"/>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0" y="151645"/>
            <a:ext cx="5644230" cy="773093"/>
            <a:chOff x="1804074" y="-11966"/>
            <a:chExt cx="5644229" cy="773091"/>
          </a:xfrm>
        </p:grpSpPr>
        <p:sp>
          <p:nvSpPr>
            <p:cNvPr id="497" name="矩形 10"/>
            <p:cNvSpPr/>
            <p:nvPr/>
          </p:nvSpPr>
          <p:spPr>
            <a:xfrm rot="10800000">
              <a:off x="1804074" y="715406"/>
              <a:ext cx="5644229" cy="45719"/>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2164517" y="-11966"/>
              <a:ext cx="2929206" cy="535939"/>
              <a:chOff x="331733" y="-11965"/>
              <a:chExt cx="2929206" cy="535937"/>
            </a:xfrm>
          </p:grpSpPr>
          <p:sp>
            <p:nvSpPr>
              <p:cNvPr id="498" name="矩形 3"/>
              <p:cNvSpPr txBox="1"/>
              <p:nvPr/>
            </p:nvSpPr>
            <p:spPr>
              <a:xfrm>
                <a:off x="1080349" y="-11965"/>
                <a:ext cx="2180590" cy="535937"/>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rPr>
                  <a:t>3.4 </a:t>
                </a:r>
                <a:r>
                  <a:rPr lang="zh-CN" altLang="en-US" b="1" dirty="0">
                    <a:solidFill>
                      <a:srgbClr val="B4B4B4"/>
                    </a:solidFill>
                  </a:rPr>
                  <a:t>状态机图</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331733" y="45228"/>
                <a:ext cx="248288" cy="383860"/>
                <a:chOff x="331731" y="5998"/>
                <a:chExt cx="248286" cy="383858"/>
              </a:xfrm>
            </p:grpSpPr>
            <p:sp>
              <p:nvSpPr>
                <p:cNvPr id="499" name="直接连接符 27"/>
                <p:cNvSpPr/>
                <p:nvPr/>
              </p:nvSpPr>
              <p:spPr>
                <a:xfrm>
                  <a:off x="331731" y="5998"/>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331731" y="203642"/>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pic>
        <p:nvPicPr>
          <p:cNvPr id="2" name="图片 1" descr="upload_797340507"/>
          <p:cNvPicPr>
            <a:picLocks noChangeAspect="1"/>
          </p:cNvPicPr>
          <p:nvPr/>
        </p:nvPicPr>
        <p:blipFill>
          <a:blip r:embed="rId2"/>
          <a:stretch>
            <a:fillRect/>
          </a:stretch>
        </p:blipFill>
        <p:spPr>
          <a:xfrm>
            <a:off x="2255805" y="1170389"/>
            <a:ext cx="6136340" cy="4539360"/>
          </a:xfrm>
          <a:prstGeom prst="rect">
            <a:avLst/>
          </a:prstGeom>
        </p:spPr>
      </p:pic>
      <p:sp>
        <p:nvSpPr>
          <p:cNvPr id="3" name="文本框 2"/>
          <p:cNvSpPr txBox="1"/>
          <p:nvPr/>
        </p:nvSpPr>
        <p:spPr>
          <a:xfrm>
            <a:off x="9348186" y="6241001"/>
            <a:ext cx="2631488"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学生提交作业的状态机图</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1623046" y="307989"/>
            <a:ext cx="7519990" cy="982345"/>
            <a:chOff x="0" y="-1"/>
            <a:chExt cx="7519989" cy="982342"/>
          </a:xfrm>
        </p:grpSpPr>
        <p:sp>
          <p:nvSpPr>
            <p:cNvPr id="497"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1875760" y="-1"/>
              <a:ext cx="2427922" cy="982342"/>
              <a:chOff x="42976" y="0"/>
              <a:chExt cx="2427922" cy="982338"/>
            </a:xfrm>
          </p:grpSpPr>
          <p:sp>
            <p:nvSpPr>
              <p:cNvPr id="498" name="矩形 3"/>
              <p:cNvSpPr txBox="1"/>
              <p:nvPr/>
            </p:nvSpPr>
            <p:spPr>
              <a:xfrm>
                <a:off x="659243" y="0"/>
                <a:ext cx="1811655"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3.5 </a:t>
                </a:r>
                <a:r>
                  <a:rPr lang="zh-CN" altLang="en-US" b="1" dirty="0">
                    <a:solidFill>
                      <a:srgbClr val="B4B4B4"/>
                    </a:solidFill>
                    <a:effectLst/>
                    <a:latin typeface="PingFang SC"/>
                  </a:rPr>
                  <a:t>活动图</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42976" y="59689"/>
                <a:ext cx="248286" cy="383858"/>
                <a:chOff x="42976" y="20459"/>
                <a:chExt cx="248284" cy="383856"/>
              </a:xfrm>
            </p:grpSpPr>
            <p:sp>
              <p:nvSpPr>
                <p:cNvPr id="49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2" name="文本框 1"/>
          <p:cNvSpPr txBox="1"/>
          <p:nvPr userDrawn="1"/>
        </p:nvSpPr>
        <p:spPr>
          <a:xfrm>
            <a:off x="306270" y="1509474"/>
            <a:ext cx="4462793" cy="425496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noAutofit/>
          </a:bodyPr>
          <a:lstStyle/>
          <a:p>
            <a:pPr marL="0" marR="0" indent="0" algn="l" defTabSz="914400" rtl="0" fontAlgn="auto" latinLnBrk="0" hangingPunct="0">
              <a:lnSpc>
                <a:spcPct val="100000"/>
              </a:lnSpc>
              <a:spcBef>
                <a:spcPts val="0"/>
              </a:spcBef>
              <a:spcAft>
                <a:spcPts val="0"/>
              </a:spcAft>
              <a:buClrTx/>
              <a:buSzTx/>
              <a:buFontTx/>
              <a:buNone/>
            </a:pPr>
            <a:r>
              <a:rPr lang="zh-CN" altLang="en-US" dirty="0"/>
              <a:t>活动图是</a:t>
            </a:r>
            <a:r>
              <a:rPr lang="en-US" altLang="zh-CN" dirty="0"/>
              <a:t>uml</a:t>
            </a:r>
            <a:r>
              <a:rPr lang="zh-CN" altLang="en-US" dirty="0"/>
              <a:t>的动态模型的一种图形，一般用来描述相关用例图。准确的活动图定义：活动图描述满足用例要求所要进行的活动以及活动间的约束关系，有利于识别并行活动。</a:t>
            </a:r>
          </a:p>
          <a:p>
            <a:pPr marL="0" marR="0" indent="0" algn="l" defTabSz="914400" rtl="0" fontAlgn="auto" latinLnBrk="0" hangingPunct="0">
              <a:lnSpc>
                <a:spcPct val="100000"/>
              </a:lnSpc>
              <a:spcBef>
                <a:spcPts val="0"/>
              </a:spcBef>
              <a:spcAft>
                <a:spcPts val="0"/>
              </a:spcAft>
              <a:buClrTx/>
              <a:buSzTx/>
              <a:buFontTx/>
              <a:buNone/>
            </a:pPr>
            <a:r>
              <a:rPr lang="zh-CN" altLang="en-US" b="0" u="none" dirty="0"/>
              <a:t>活动图则强调的是从活动到活动的控制流。</a:t>
            </a:r>
          </a:p>
          <a:p>
            <a:pPr marL="0" marR="0" indent="0" algn="l" defTabSz="914400" rtl="0" fontAlgn="auto" latinLnBrk="0" hangingPunct="0">
              <a:lnSpc>
                <a:spcPct val="100000"/>
              </a:lnSpc>
              <a:spcBef>
                <a:spcPts val="0"/>
              </a:spcBef>
              <a:spcAft>
                <a:spcPts val="0"/>
              </a:spcAft>
              <a:buClrTx/>
              <a:buSzTx/>
              <a:buFontTx/>
              <a:buNone/>
            </a:pPr>
            <a:r>
              <a:rPr lang="zh-CN" altLang="en-US" b="0" u="none" dirty="0"/>
              <a:t>活动图是一种表述过程基理、业务过程以及工作流的技术。</a:t>
            </a:r>
          </a:p>
          <a:p>
            <a:pPr marL="0" marR="0" indent="0" algn="l" defTabSz="914400" rtl="0" fontAlgn="auto" latinLnBrk="0" hangingPunct="0">
              <a:lnSpc>
                <a:spcPct val="100000"/>
              </a:lnSpc>
              <a:spcBef>
                <a:spcPts val="0"/>
              </a:spcBef>
              <a:spcAft>
                <a:spcPts val="0"/>
              </a:spcAft>
              <a:buClrTx/>
              <a:buSzTx/>
              <a:buFontTx/>
              <a:buNone/>
            </a:pPr>
            <a:r>
              <a:rPr lang="zh-CN" altLang="en-US" b="0" u="none" dirty="0"/>
              <a:t>它可以用来对业务过程、工作流建模，也可以对用例实现甚至是程序实现来建模</a:t>
            </a:r>
          </a:p>
          <a:p>
            <a:pPr marL="0" marR="0" indent="0" algn="l" defTabSz="914400" rtl="0" fontAlgn="auto" latinLnBrk="0" hangingPunct="0">
              <a:lnSpc>
                <a:spcPct val="100000"/>
              </a:lnSpc>
              <a:spcBef>
                <a:spcPts val="0"/>
              </a:spcBef>
              <a:spcAft>
                <a:spcPts val="0"/>
              </a:spcAft>
              <a:buClrTx/>
              <a:buSzTx/>
              <a:buFontTx/>
              <a:buNone/>
            </a:pPr>
            <a:endParaRPr lang="zh-CN" altLang="en-US" b="0" u="none" dirty="0"/>
          </a:p>
          <a:p>
            <a:pPr marL="0" marR="0" indent="0" algn="l" defTabSz="914400" rtl="0" fontAlgn="auto" latinLnBrk="0" hangingPunct="0">
              <a:lnSpc>
                <a:spcPct val="100000"/>
              </a:lnSpc>
              <a:spcBef>
                <a:spcPts val="0"/>
              </a:spcBef>
              <a:spcAft>
                <a:spcPts val="0"/>
              </a:spcAft>
              <a:buClrTx/>
              <a:buSzTx/>
              <a:buFontTx/>
              <a:buNone/>
            </a:pPr>
            <a:endParaRPr b="0" u="none" dirty="0"/>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pic>
        <p:nvPicPr>
          <p:cNvPr id="3" name="图片 2" descr="upload_905049129"/>
          <p:cNvPicPr>
            <a:picLocks noChangeAspect="1"/>
          </p:cNvPicPr>
          <p:nvPr/>
        </p:nvPicPr>
        <p:blipFill>
          <a:blip r:embed="rId2"/>
          <a:stretch>
            <a:fillRect/>
          </a:stretch>
        </p:blipFill>
        <p:spPr>
          <a:xfrm>
            <a:off x="5605229" y="565325"/>
            <a:ext cx="6267801" cy="60274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65095" y="4683131"/>
            <a:ext cx="10361852" cy="1362391"/>
          </a:xfrm>
        </p:spPr>
        <p:txBody>
          <a:bodyPr/>
          <a:lstStyle/>
          <a:p>
            <a:r>
              <a:rPr lang="en-US" altLang="zh-CN" dirty="0"/>
              <a:t>QUSETION</a:t>
            </a:r>
          </a:p>
        </p:txBody>
      </p:sp>
      <p:sp>
        <p:nvSpPr>
          <p:cNvPr id="3" name="文本占位符 2"/>
          <p:cNvSpPr>
            <a:spLocks noGrp="1"/>
          </p:cNvSpPr>
          <p:nvPr>
            <p:ph type="body" sz="quarter" idx="1"/>
          </p:nvPr>
        </p:nvSpPr>
        <p:spPr>
          <a:xfrm>
            <a:off x="572343" y="949542"/>
            <a:ext cx="10361852" cy="1500535"/>
          </a:xfrm>
        </p:spPr>
        <p:txBody>
          <a:bodyPr/>
          <a:lstStyle/>
          <a:p>
            <a:r>
              <a:rPr lang="zh-CN" altLang="en-US" sz="4800" dirty="0"/>
              <a:t>活动图和状态机图的区别有哪些？</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1623046" y="367678"/>
            <a:ext cx="7519990" cy="988285"/>
            <a:chOff x="0" y="59688"/>
            <a:chExt cx="7519989" cy="988282"/>
          </a:xfrm>
        </p:grpSpPr>
        <p:sp>
          <p:nvSpPr>
            <p:cNvPr id="497"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1875760" y="59688"/>
              <a:ext cx="2322331" cy="988282"/>
              <a:chOff x="42976" y="59689"/>
              <a:chExt cx="2322331" cy="988278"/>
            </a:xfrm>
          </p:grpSpPr>
          <p:sp>
            <p:nvSpPr>
              <p:cNvPr id="498" name="矩形 3"/>
              <p:cNvSpPr txBox="1"/>
              <p:nvPr/>
            </p:nvSpPr>
            <p:spPr>
              <a:xfrm>
                <a:off x="451417" y="65629"/>
                <a:ext cx="1913890"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3.5 </a:t>
                </a:r>
                <a:r>
                  <a:rPr lang="zh-CN" altLang="en-US" b="1" dirty="0">
                    <a:solidFill>
                      <a:srgbClr val="B4B4B4"/>
                    </a:solidFill>
                    <a:effectLst/>
                    <a:latin typeface="PingFang SC"/>
                  </a:rPr>
                  <a:t>活动图 </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42976" y="59689"/>
                <a:ext cx="248286" cy="383858"/>
                <a:chOff x="42976" y="20459"/>
                <a:chExt cx="248284" cy="383856"/>
              </a:xfrm>
            </p:grpSpPr>
            <p:sp>
              <p:nvSpPr>
                <p:cNvPr id="49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3" name="文本框 2"/>
          <p:cNvSpPr txBox="1"/>
          <p:nvPr userDrawn="1"/>
        </p:nvSpPr>
        <p:spPr>
          <a:xfrm>
            <a:off x="1184596" y="1929384"/>
            <a:ext cx="9810107" cy="439040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noAutofit/>
          </a:bodyPr>
          <a:lstStyle/>
          <a:p>
            <a:pPr marL="0" marR="0" indent="0" algn="l" defTabSz="914400" rtl="0" fontAlgn="auto" latinLnBrk="0" hangingPunct="0">
              <a:lnSpc>
                <a:spcPct val="100000"/>
              </a:lnSpc>
              <a:spcBef>
                <a:spcPts val="0"/>
              </a:spcBef>
              <a:spcAft>
                <a:spcPts val="0"/>
              </a:spcAft>
              <a:buClrTx/>
              <a:buSzTx/>
              <a:buFontTx/>
              <a:buNone/>
            </a:pPr>
            <a:r>
              <a:rPr lang="zh-CN" sz="2800" b="0" u="none" dirty="0">
                <a:solidFill>
                  <a:srgbClr val="404040"/>
                </a:solidFill>
                <a:latin typeface="Calibri" panose="020F0502020204030204" charset="0"/>
                <a:ea typeface="Calibri" panose="020F0502020204030204" charset="0"/>
              </a:rPr>
              <a:t>活动图与状态</a:t>
            </a:r>
            <a:r>
              <a:rPr lang="zh-CN" altLang="en-US" sz="2800" b="0" u="none" dirty="0">
                <a:solidFill>
                  <a:srgbClr val="404040"/>
                </a:solidFill>
                <a:latin typeface="Calibri" panose="020F0502020204030204" charset="0"/>
                <a:ea typeface="Calibri" panose="020F0502020204030204" charset="0"/>
              </a:rPr>
              <a:t>机</a:t>
            </a:r>
            <a:r>
              <a:rPr lang="zh-CN" sz="2800" b="0" u="none" dirty="0">
                <a:solidFill>
                  <a:srgbClr val="404040"/>
                </a:solidFill>
                <a:latin typeface="Calibri" panose="020F0502020204030204" charset="0"/>
                <a:ea typeface="Calibri" panose="020F0502020204030204" charset="0"/>
              </a:rPr>
              <a:t>图区别</a:t>
            </a:r>
            <a:r>
              <a:rPr lang="zh-CN" altLang="en-US" sz="2800" b="0" u="none" dirty="0">
                <a:solidFill>
                  <a:srgbClr val="404040"/>
                </a:solidFill>
                <a:latin typeface="Calibri" panose="020F0502020204030204" charset="0"/>
                <a:ea typeface="Calibri" panose="020F0502020204030204" charset="0"/>
              </a:rPr>
              <a:t>：</a:t>
            </a:r>
          </a:p>
          <a:p>
            <a:pPr marL="0" marR="0" indent="0" algn="l" defTabSz="914400" rtl="0" fontAlgn="auto" latinLnBrk="0" hangingPunct="0">
              <a:lnSpc>
                <a:spcPct val="100000"/>
              </a:lnSpc>
              <a:spcBef>
                <a:spcPts val="0"/>
              </a:spcBef>
              <a:spcAft>
                <a:spcPts val="0"/>
              </a:spcAft>
              <a:buClrTx/>
              <a:buSzTx/>
              <a:buFontTx/>
              <a:buNone/>
            </a:pPr>
            <a:endParaRPr lang="zh-CN" sz="2800" b="0" u="none" dirty="0">
              <a:solidFill>
                <a:srgbClr val="404040"/>
              </a:solidFill>
              <a:latin typeface="Calibri" panose="020F0502020204030204" charset="0"/>
              <a:ea typeface="Calibri" panose="020F0502020204030204" charset="0"/>
            </a:endParaRPr>
          </a:p>
          <a:p>
            <a:pPr marL="0" marR="0" indent="0" algn="l" defTabSz="914400" rtl="0" fontAlgn="auto" latinLnBrk="0" hangingPunct="0">
              <a:lnSpc>
                <a:spcPct val="100000"/>
              </a:lnSpc>
              <a:spcBef>
                <a:spcPts val="0"/>
              </a:spcBef>
              <a:spcAft>
                <a:spcPts val="0"/>
              </a:spcAft>
              <a:buClrTx/>
              <a:buSzTx/>
              <a:buFontTx/>
              <a:buNone/>
            </a:pPr>
            <a:r>
              <a:rPr lang="zh-CN" sz="2800" b="0" u="none" dirty="0">
                <a:solidFill>
                  <a:srgbClr val="404040"/>
                </a:solidFill>
                <a:latin typeface="Calibri" panose="020F0502020204030204" charset="0"/>
                <a:ea typeface="Calibri" panose="020F0502020204030204" charset="0"/>
              </a:rPr>
              <a:t>状态</a:t>
            </a:r>
            <a:r>
              <a:rPr lang="zh-CN" altLang="en-US" sz="2800" b="0" u="none" dirty="0">
                <a:solidFill>
                  <a:srgbClr val="404040"/>
                </a:solidFill>
                <a:latin typeface="Calibri" panose="020F0502020204030204" charset="0"/>
                <a:ea typeface="Calibri" panose="020F0502020204030204" charset="0"/>
              </a:rPr>
              <a:t>机</a:t>
            </a:r>
            <a:r>
              <a:rPr lang="zh-CN" sz="2800" b="0" u="none" dirty="0">
                <a:solidFill>
                  <a:srgbClr val="404040"/>
                </a:solidFill>
                <a:latin typeface="Calibri" panose="020F0502020204030204" charset="0"/>
                <a:ea typeface="Calibri" panose="020F0502020204030204" charset="0"/>
              </a:rPr>
              <a:t>图着重描述从一个状态到另一个状态的流程，主要有外部事件的参与。</a:t>
            </a:r>
          </a:p>
          <a:p>
            <a:pPr marL="0" marR="0" indent="0" algn="l" defTabSz="914400" rtl="0" fontAlgn="auto" latinLnBrk="0" hangingPunct="0">
              <a:lnSpc>
                <a:spcPct val="100000"/>
              </a:lnSpc>
              <a:spcBef>
                <a:spcPts val="0"/>
              </a:spcBef>
              <a:spcAft>
                <a:spcPts val="0"/>
              </a:spcAft>
              <a:buClrTx/>
              <a:buSzTx/>
              <a:buFontTx/>
              <a:buNone/>
            </a:pPr>
            <a:endParaRPr sz="2800" b="0" u="none" dirty="0"/>
          </a:p>
          <a:p>
            <a:pPr marL="0" marR="0" indent="0" algn="l" defTabSz="914400" rtl="0" fontAlgn="auto" latinLnBrk="0" hangingPunct="0">
              <a:lnSpc>
                <a:spcPct val="100000"/>
              </a:lnSpc>
              <a:spcBef>
                <a:spcPts val="0"/>
              </a:spcBef>
              <a:spcAft>
                <a:spcPts val="0"/>
              </a:spcAft>
              <a:buClrTx/>
              <a:buSzTx/>
              <a:buFontTx/>
              <a:buNone/>
            </a:pPr>
            <a:r>
              <a:rPr sz="2800" b="0" u="none" dirty="0" err="1"/>
              <a:t>活动图着重表现从一个活动到另一个活动的控制流，是内部处理驱动的流程</a:t>
            </a:r>
            <a:r>
              <a:rPr sz="2800" b="0" u="none" dirty="0"/>
              <a:t>。</a:t>
            </a: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1623046" y="367678"/>
            <a:ext cx="7519990" cy="988285"/>
            <a:chOff x="0" y="59688"/>
            <a:chExt cx="7519989" cy="988282"/>
          </a:xfrm>
        </p:grpSpPr>
        <p:sp>
          <p:nvSpPr>
            <p:cNvPr id="497"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1875760" y="59688"/>
              <a:ext cx="2290268" cy="988282"/>
              <a:chOff x="42976" y="59689"/>
              <a:chExt cx="2290268" cy="988278"/>
            </a:xfrm>
          </p:grpSpPr>
          <p:sp>
            <p:nvSpPr>
              <p:cNvPr id="498" name="矩形 3"/>
              <p:cNvSpPr txBox="1"/>
              <p:nvPr/>
            </p:nvSpPr>
            <p:spPr>
              <a:xfrm>
                <a:off x="451417" y="65629"/>
                <a:ext cx="1881827"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3.5 </a:t>
                </a:r>
                <a:r>
                  <a:rPr lang="zh-CN" altLang="en-US" b="1" dirty="0">
                    <a:solidFill>
                      <a:srgbClr val="B4B4B4"/>
                    </a:solidFill>
                    <a:effectLst/>
                    <a:latin typeface="PingFang SC"/>
                  </a:rPr>
                  <a:t>活动图 </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42976" y="59689"/>
                <a:ext cx="248286" cy="383858"/>
                <a:chOff x="42976" y="20459"/>
                <a:chExt cx="248284" cy="383856"/>
              </a:xfrm>
            </p:grpSpPr>
            <p:sp>
              <p:nvSpPr>
                <p:cNvPr id="49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4" name="文本框 3"/>
          <p:cNvSpPr txBox="1"/>
          <p:nvPr userDrawn="1"/>
        </p:nvSpPr>
        <p:spPr>
          <a:xfrm>
            <a:off x="317208" y="1356339"/>
            <a:ext cx="3095516" cy="534878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noAutofit/>
          </a:bodyPr>
          <a:lstStyle/>
          <a:p>
            <a:pPr marL="0" marR="0" indent="0" algn="l" defTabSz="914400" rtl="0" fontAlgn="auto" latinLnBrk="0" hangingPunct="0">
              <a:lnSpc>
                <a:spcPct val="100000"/>
              </a:lnSpc>
              <a:spcBef>
                <a:spcPts val="0"/>
              </a:spcBef>
              <a:spcAft>
                <a:spcPts val="0"/>
              </a:spcAft>
              <a:buClrTx/>
              <a:buSzTx/>
              <a:buFontTx/>
              <a:buNone/>
            </a:pPr>
            <a:r>
              <a:rPr lang="zh-CN" sz="2800" b="1" dirty="0">
                <a:solidFill>
                  <a:srgbClr val="404040"/>
                </a:solidFill>
                <a:ea typeface="+mj-ea"/>
              </a:rPr>
              <a:t>带泳道的活动图</a:t>
            </a:r>
          </a:p>
          <a:p>
            <a:pPr marL="0" marR="0" indent="0" algn="l" defTabSz="914400" rtl="0" fontAlgn="auto" latinLnBrk="0" hangingPunct="0">
              <a:lnSpc>
                <a:spcPct val="100000"/>
              </a:lnSpc>
              <a:spcBef>
                <a:spcPts val="0"/>
              </a:spcBef>
              <a:spcAft>
                <a:spcPts val="0"/>
              </a:spcAft>
              <a:buClrTx/>
              <a:buSzTx/>
              <a:buFontTx/>
              <a:buNone/>
            </a:pPr>
            <a:endParaRPr lang="zh-CN" sz="2800" b="1" dirty="0">
              <a:solidFill>
                <a:srgbClr val="404040"/>
              </a:solidFill>
              <a:ea typeface="+mj-ea"/>
            </a:endParaRPr>
          </a:p>
          <a:p>
            <a:pPr marL="0" marR="0" indent="0" algn="l" defTabSz="914400" rtl="0" fontAlgn="auto" latinLnBrk="0" hangingPunct="0">
              <a:lnSpc>
                <a:spcPct val="100000"/>
              </a:lnSpc>
              <a:spcBef>
                <a:spcPts val="0"/>
              </a:spcBef>
              <a:spcAft>
                <a:spcPts val="0"/>
              </a:spcAft>
              <a:buClrTx/>
              <a:buSzTx/>
              <a:buFontTx/>
              <a:buNone/>
            </a:pPr>
            <a:r>
              <a:rPr lang="zh-CN" altLang="en-US" b="0" dirty="0"/>
              <a:t>每个泳道代表特定含义的状态职责的部分。在活动图中，每</a:t>
            </a:r>
          </a:p>
          <a:p>
            <a:pPr marL="0" marR="0" indent="0" algn="l" defTabSz="914400" rtl="0" fontAlgn="auto" latinLnBrk="0" hangingPunct="0">
              <a:lnSpc>
                <a:spcPct val="100000"/>
              </a:lnSpc>
              <a:spcBef>
                <a:spcPts val="0"/>
              </a:spcBef>
              <a:spcAft>
                <a:spcPts val="0"/>
              </a:spcAft>
              <a:buClrTx/>
              <a:buSzTx/>
              <a:buFontTx/>
              <a:buNone/>
            </a:pPr>
            <a:r>
              <a:rPr lang="zh-CN" altLang="en-US" b="0" dirty="0"/>
              <a:t>个活动只能明确的属于一个泳道，泳道明确的表示了哪些活动是由哪些对象进行的。</a:t>
            </a:r>
          </a:p>
          <a:p>
            <a:pPr marL="0" marR="0" indent="0" algn="l" defTabSz="914400" rtl="0" fontAlgn="auto" latinLnBrk="0" hangingPunct="0">
              <a:lnSpc>
                <a:spcPct val="100000"/>
              </a:lnSpc>
              <a:spcBef>
                <a:spcPts val="0"/>
              </a:spcBef>
              <a:spcAft>
                <a:spcPts val="0"/>
              </a:spcAft>
              <a:buClrTx/>
              <a:buSzTx/>
              <a:buFontTx/>
              <a:buNone/>
            </a:pPr>
            <a:endParaRPr lang="zh-CN" altLang="en-US" b="0" dirty="0"/>
          </a:p>
          <a:p>
            <a:pPr marL="0" marR="0" indent="0" algn="l" defTabSz="914400" rtl="0" fontAlgn="auto" latinLnBrk="0" hangingPunct="0">
              <a:lnSpc>
                <a:spcPct val="100000"/>
              </a:lnSpc>
              <a:spcBef>
                <a:spcPts val="0"/>
              </a:spcBef>
              <a:spcAft>
                <a:spcPts val="0"/>
              </a:spcAft>
              <a:buClrTx/>
              <a:buSzTx/>
              <a:buFontTx/>
              <a:buNone/>
            </a:pPr>
            <a:r>
              <a:rPr lang="zh-CN" altLang="en-US" b="0" dirty="0"/>
              <a:t>每个泳道都有一个与其他泳道不同的名称。</a:t>
            </a:r>
          </a:p>
          <a:p>
            <a:pPr marL="0" marR="0" indent="0" algn="l" defTabSz="914400" rtl="0" fontAlgn="auto" latinLnBrk="0" hangingPunct="0">
              <a:lnSpc>
                <a:spcPct val="100000"/>
              </a:lnSpc>
              <a:spcBef>
                <a:spcPts val="0"/>
              </a:spcBef>
              <a:spcAft>
                <a:spcPts val="0"/>
              </a:spcAft>
              <a:buClrTx/>
              <a:buSzTx/>
              <a:buFontTx/>
              <a:buNone/>
            </a:pPr>
            <a:endParaRPr lang="zh-CN" altLang="en-US" b="0" dirty="0"/>
          </a:p>
          <a:p>
            <a:pPr marL="0" marR="0" indent="0" algn="l" defTabSz="914400" rtl="0" fontAlgn="auto" latinLnBrk="0" hangingPunct="0">
              <a:lnSpc>
                <a:spcPct val="100000"/>
              </a:lnSpc>
              <a:spcBef>
                <a:spcPts val="0"/>
              </a:spcBef>
              <a:spcAft>
                <a:spcPts val="0"/>
              </a:spcAft>
              <a:buClrTx/>
              <a:buSzTx/>
              <a:buFontTx/>
              <a:buNone/>
            </a:pPr>
            <a:r>
              <a:rPr lang="zh-CN" altLang="en-US" b="0" dirty="0"/>
              <a:t>每个泳道可能由一个或者多个类实施，类所执行的动作或拥有的状态按照发生的事件顺序自上而下的排列在泳道内。</a:t>
            </a:r>
          </a:p>
          <a:p>
            <a:pPr marL="0" marR="0" indent="0" algn="l" defTabSz="914400" rtl="0" fontAlgn="auto" latinLnBrk="0" hangingPunct="0">
              <a:lnSpc>
                <a:spcPct val="100000"/>
              </a:lnSpc>
              <a:spcBef>
                <a:spcPts val="0"/>
              </a:spcBef>
              <a:spcAft>
                <a:spcPts val="0"/>
              </a:spcAft>
              <a:buClrTx/>
              <a:buSzTx/>
              <a:buFontTx/>
              <a:buNone/>
            </a:pPr>
            <a:r>
              <a:rPr lang="en-US" dirty="0"/>
              <a:t> </a:t>
            </a:r>
            <a:br>
              <a:rPr lang="en-US" b="0" dirty="0"/>
            </a:br>
            <a:endParaRPr kumimoji="0" lang="zh-CN" altLang="en-US" sz="2800" b="1" i="0" strike="noStrike" cap="none" spc="0" normalizeH="0" baseline="0" dirty="0">
              <a:ln>
                <a:noFill/>
              </a:ln>
              <a:solidFill>
                <a:srgbClr val="000000"/>
              </a:solidFill>
              <a:effectLst/>
              <a:uFillTx/>
              <a:ea typeface="+mj-ea"/>
              <a:cs typeface="Calibri" panose="020F0502020204030204"/>
              <a:sym typeface="Calibri" panose="020F0502020204030204"/>
            </a:endParaRPr>
          </a:p>
        </p:txBody>
      </p:sp>
      <p:pic>
        <p:nvPicPr>
          <p:cNvPr id="5" name="图片 4" descr="upload_681739885"/>
          <p:cNvPicPr>
            <a:picLocks noChangeAspect="1"/>
          </p:cNvPicPr>
          <p:nvPr/>
        </p:nvPicPr>
        <p:blipFill>
          <a:blip r:embed="rId2"/>
          <a:stretch>
            <a:fillRect/>
          </a:stretch>
        </p:blipFill>
        <p:spPr>
          <a:xfrm>
            <a:off x="5713491" y="1286529"/>
            <a:ext cx="5745965" cy="1864440"/>
          </a:xfrm>
          <a:prstGeom prst="rect">
            <a:avLst/>
          </a:prstGeom>
        </p:spPr>
      </p:pic>
      <p:pic>
        <p:nvPicPr>
          <p:cNvPr id="6" name="图片 5" descr="upload_077382624"/>
          <p:cNvPicPr>
            <a:picLocks noChangeAspect="1"/>
          </p:cNvPicPr>
          <p:nvPr/>
        </p:nvPicPr>
        <p:blipFill>
          <a:blip r:embed="rId3"/>
          <a:stretch>
            <a:fillRect/>
          </a:stretch>
        </p:blipFill>
        <p:spPr>
          <a:xfrm>
            <a:off x="3887212" y="3205485"/>
            <a:ext cx="3249141" cy="3587139"/>
          </a:xfrm>
          <a:prstGeom prst="rect">
            <a:avLst/>
          </a:prstGeom>
        </p:spPr>
      </p:pic>
      <p:pic>
        <p:nvPicPr>
          <p:cNvPr id="7" name="图片 6" descr="upload_948520333"/>
          <p:cNvPicPr>
            <a:picLocks noChangeAspect="1"/>
          </p:cNvPicPr>
          <p:nvPr/>
        </p:nvPicPr>
        <p:blipFill>
          <a:blip r:embed="rId4"/>
          <a:stretch>
            <a:fillRect/>
          </a:stretch>
        </p:blipFill>
        <p:spPr>
          <a:xfrm>
            <a:off x="8030412" y="3270948"/>
            <a:ext cx="3619849" cy="35871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26320" y="5426463"/>
            <a:ext cx="10361852" cy="1362391"/>
          </a:xfrm>
        </p:spPr>
        <p:txBody>
          <a:bodyPr/>
          <a:lstStyle/>
          <a:p>
            <a:r>
              <a:rPr lang="en-US" altLang="zh-CN"/>
              <a:t>QUESTION</a:t>
            </a:r>
          </a:p>
        </p:txBody>
      </p:sp>
      <p:sp>
        <p:nvSpPr>
          <p:cNvPr id="3" name="文本占位符 2"/>
          <p:cNvSpPr>
            <a:spLocks noGrp="1"/>
          </p:cNvSpPr>
          <p:nvPr>
            <p:ph type="body" sz="quarter" idx="1"/>
          </p:nvPr>
        </p:nvSpPr>
        <p:spPr>
          <a:xfrm>
            <a:off x="1276650" y="129897"/>
            <a:ext cx="10361852" cy="1500535"/>
          </a:xfrm>
        </p:spPr>
        <p:txBody>
          <a:bodyPr/>
          <a:lstStyle/>
          <a:p>
            <a:r>
              <a:rPr lang="zh-CN" altLang="en-US" sz="3600" dirty="0"/>
              <a:t>什么是</a:t>
            </a:r>
            <a:r>
              <a:rPr lang="en-US" altLang="zh-CN" sz="3600" dirty="0"/>
              <a:t>UML</a:t>
            </a:r>
            <a:r>
              <a:rPr lang="zh-CN" altLang="en-US" sz="3600" dirty="0">
                <a:ea typeface="宋体" pitchFamily="2" charset="-122"/>
              </a:rPr>
              <a:t>？</a:t>
            </a:r>
          </a:p>
        </p:txBody>
      </p:sp>
      <p:sp>
        <p:nvSpPr>
          <p:cNvPr id="4" name="文本框 3"/>
          <p:cNvSpPr txBox="1"/>
          <p:nvPr/>
        </p:nvSpPr>
        <p:spPr>
          <a:xfrm>
            <a:off x="2542032" y="2990088"/>
            <a:ext cx="4828032" cy="10772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Unified modeling language</a:t>
            </a:r>
            <a:r>
              <a:rPr kumimoji="0" lang="zh-CN" altLang="en-US" sz="32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（统一建模语言）</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1623046" y="367678"/>
            <a:ext cx="7519990" cy="988285"/>
            <a:chOff x="0" y="59688"/>
            <a:chExt cx="7519989" cy="988282"/>
          </a:xfrm>
        </p:grpSpPr>
        <p:sp>
          <p:nvSpPr>
            <p:cNvPr id="497"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1875760" y="59688"/>
              <a:ext cx="2269160" cy="988282"/>
              <a:chOff x="42976" y="59689"/>
              <a:chExt cx="2269160" cy="988278"/>
            </a:xfrm>
          </p:grpSpPr>
          <p:sp>
            <p:nvSpPr>
              <p:cNvPr id="498" name="矩形 3"/>
              <p:cNvSpPr txBox="1"/>
              <p:nvPr/>
            </p:nvSpPr>
            <p:spPr>
              <a:xfrm>
                <a:off x="451417" y="65629"/>
                <a:ext cx="1860719"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3.5 </a:t>
                </a:r>
                <a:r>
                  <a:rPr lang="zh-CN" altLang="en-US" b="1" dirty="0">
                    <a:solidFill>
                      <a:srgbClr val="B4B4B4"/>
                    </a:solidFill>
                    <a:effectLst/>
                    <a:latin typeface="PingFang SC"/>
                  </a:rPr>
                  <a:t>活动图 </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42976" y="59689"/>
                <a:ext cx="248286" cy="383858"/>
                <a:chOff x="42976" y="20459"/>
                <a:chExt cx="248284" cy="383856"/>
              </a:xfrm>
            </p:grpSpPr>
            <p:sp>
              <p:nvSpPr>
                <p:cNvPr id="49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2" name="文本框 1"/>
          <p:cNvSpPr txBox="1"/>
          <p:nvPr userDrawn="1"/>
        </p:nvSpPr>
        <p:spPr>
          <a:xfrm>
            <a:off x="665093" y="1668183"/>
            <a:ext cx="3532624" cy="28130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noAutofit/>
          </a:bodyPr>
          <a:lstStyle/>
          <a:p>
            <a:pPr marL="0" marR="0" indent="0" algn="l" defTabSz="914400" rtl="0" fontAlgn="auto" latinLnBrk="0" hangingPunct="0">
              <a:lnSpc>
                <a:spcPct val="100000"/>
              </a:lnSpc>
              <a:spcBef>
                <a:spcPts val="0"/>
              </a:spcBef>
              <a:spcAft>
                <a:spcPts val="0"/>
              </a:spcAft>
              <a:buClrTx/>
              <a:buSzTx/>
              <a:buFontTx/>
              <a:buNone/>
            </a:pPr>
            <a:r>
              <a:rPr lang="zh-CN" sz="2800" b="1" u="none" dirty="0">
                <a:solidFill>
                  <a:srgbClr val="404040"/>
                </a:solidFill>
                <a:ea typeface="+mj-ea"/>
              </a:rPr>
              <a:t>带对象流的活动图</a:t>
            </a:r>
          </a:p>
          <a:p>
            <a:pPr marL="0" marR="0" indent="0" algn="l" defTabSz="914400" rtl="0" fontAlgn="auto" latinLnBrk="0" hangingPunct="0">
              <a:lnSpc>
                <a:spcPct val="100000"/>
              </a:lnSpc>
              <a:spcBef>
                <a:spcPts val="0"/>
              </a:spcBef>
              <a:spcAft>
                <a:spcPts val="0"/>
              </a:spcAft>
              <a:buClrTx/>
              <a:buSzTx/>
              <a:buFontTx/>
              <a:buNone/>
            </a:pPr>
            <a:r>
              <a:rPr lang="zh-CN" sz="2000" b="0" u="none" dirty="0">
                <a:solidFill>
                  <a:srgbClr val="404040"/>
                </a:solidFill>
                <a:ea typeface="+mj-ea"/>
              </a:rPr>
              <a:t>用活动图描述某个对象时，可以把涉及到的对象放置在活动图中，并用一个依赖将其连接到进行创建、修改和撤销的动作状态或者活动状态上，对象的这种使用方法就构成了对象流。</a:t>
            </a:r>
            <a:endParaRPr kumimoji="0" lang="zh-CN" altLang="en-US" sz="2000" b="0" i="0" u="none" strike="noStrike" cap="none" spc="0" normalizeH="0" baseline="0" dirty="0">
              <a:ln>
                <a:noFill/>
              </a:ln>
              <a:solidFill>
                <a:srgbClr val="000000"/>
              </a:solidFill>
              <a:effectLst/>
              <a:uFillTx/>
              <a:ea typeface="+mj-ea"/>
              <a:cs typeface="Calibri" panose="020F0502020204030204"/>
              <a:sym typeface="Calibri" panose="020F0502020204030204"/>
            </a:endParaRPr>
          </a:p>
        </p:txBody>
      </p:sp>
      <p:pic>
        <p:nvPicPr>
          <p:cNvPr id="3" name="图片 2" descr="upload_714494516"/>
          <p:cNvPicPr>
            <a:picLocks noChangeAspect="1"/>
          </p:cNvPicPr>
          <p:nvPr/>
        </p:nvPicPr>
        <p:blipFill>
          <a:blip r:embed="rId2"/>
          <a:stretch>
            <a:fillRect/>
          </a:stretch>
        </p:blipFill>
        <p:spPr>
          <a:xfrm>
            <a:off x="5201043" y="1351992"/>
            <a:ext cx="5745965" cy="654190"/>
          </a:xfrm>
          <a:prstGeom prst="rect">
            <a:avLst/>
          </a:prstGeom>
        </p:spPr>
      </p:pic>
      <p:pic>
        <p:nvPicPr>
          <p:cNvPr id="8" name="图片 7" descr="upload_129327079"/>
          <p:cNvPicPr>
            <a:picLocks noChangeAspect="1"/>
          </p:cNvPicPr>
          <p:nvPr/>
        </p:nvPicPr>
        <p:blipFill>
          <a:blip r:embed="rId3"/>
          <a:stretch>
            <a:fillRect/>
          </a:stretch>
        </p:blipFill>
        <p:spPr>
          <a:xfrm>
            <a:off x="6258413" y="2605811"/>
            <a:ext cx="3630752" cy="35871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1623046" y="367678"/>
            <a:ext cx="7519990" cy="988285"/>
            <a:chOff x="0" y="59688"/>
            <a:chExt cx="7519989" cy="988282"/>
          </a:xfrm>
        </p:grpSpPr>
        <p:sp>
          <p:nvSpPr>
            <p:cNvPr id="497"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1875760" y="59688"/>
              <a:ext cx="2269160" cy="988282"/>
              <a:chOff x="42976" y="59689"/>
              <a:chExt cx="2269160" cy="988278"/>
            </a:xfrm>
          </p:grpSpPr>
          <p:sp>
            <p:nvSpPr>
              <p:cNvPr id="498" name="矩形 3"/>
              <p:cNvSpPr txBox="1"/>
              <p:nvPr/>
            </p:nvSpPr>
            <p:spPr>
              <a:xfrm>
                <a:off x="451417" y="65629"/>
                <a:ext cx="1860719"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3.5 </a:t>
                </a:r>
                <a:r>
                  <a:rPr lang="zh-CN" altLang="en-US" b="1" dirty="0">
                    <a:solidFill>
                      <a:srgbClr val="B4B4B4"/>
                    </a:solidFill>
                    <a:effectLst/>
                    <a:latin typeface="PingFang SC"/>
                  </a:rPr>
                  <a:t>活动图 </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42976" y="59689"/>
                <a:ext cx="248286" cy="383858"/>
                <a:chOff x="42976" y="20459"/>
                <a:chExt cx="248284" cy="383856"/>
              </a:xfrm>
            </p:grpSpPr>
            <p:sp>
              <p:nvSpPr>
                <p:cNvPr id="49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pic>
        <p:nvPicPr>
          <p:cNvPr id="4" name="图片 3" descr="upload_317950551"/>
          <p:cNvPicPr>
            <a:picLocks noChangeAspect="1"/>
          </p:cNvPicPr>
          <p:nvPr/>
        </p:nvPicPr>
        <p:blipFill>
          <a:blip r:embed="rId2"/>
          <a:stretch>
            <a:fillRect/>
          </a:stretch>
        </p:blipFill>
        <p:spPr>
          <a:xfrm>
            <a:off x="3500230" y="1181328"/>
            <a:ext cx="4254967" cy="5578491"/>
          </a:xfrm>
          <a:prstGeom prst="rect">
            <a:avLst/>
          </a:prstGeom>
        </p:spPr>
      </p:pic>
      <p:sp>
        <p:nvSpPr>
          <p:cNvPr id="2" name="文本框 1"/>
          <p:cNvSpPr txBox="1"/>
          <p:nvPr/>
        </p:nvSpPr>
        <p:spPr>
          <a:xfrm>
            <a:off x="9259409" y="6036815"/>
            <a:ext cx="3062796"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学生提交作业的活动图</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36117" y="5100381"/>
            <a:ext cx="10361852" cy="1362391"/>
          </a:xfrm>
        </p:spPr>
        <p:txBody>
          <a:bodyPr/>
          <a:lstStyle/>
          <a:p>
            <a:r>
              <a:rPr lang="en-US" altLang="zh-CN" dirty="0"/>
              <a:t>QUESTION</a:t>
            </a:r>
          </a:p>
        </p:txBody>
      </p:sp>
      <p:sp>
        <p:nvSpPr>
          <p:cNvPr id="3" name="文本占位符 2"/>
          <p:cNvSpPr>
            <a:spLocks noGrp="1"/>
          </p:cNvSpPr>
          <p:nvPr>
            <p:ph type="body" sz="quarter" idx="1"/>
          </p:nvPr>
        </p:nvSpPr>
        <p:spPr>
          <a:xfrm>
            <a:off x="908724" y="1928465"/>
            <a:ext cx="10361852" cy="1500535"/>
          </a:xfrm>
        </p:spPr>
        <p:txBody>
          <a:bodyPr>
            <a:normAutofit/>
          </a:bodyPr>
          <a:lstStyle/>
          <a:p>
            <a:r>
              <a:rPr lang="zh-CN" altLang="en-US" dirty="0">
                <a:solidFill>
                  <a:srgbClr val="000000"/>
                </a:solidFill>
              </a:rPr>
              <a:t>什么动作状态？什么是活动状态？他们有什么区别</a:t>
            </a:r>
          </a:p>
          <a:p>
            <a:endParaRPr lang="zh-CN" altLang="en-US" dirty="0"/>
          </a:p>
          <a:p>
            <a:endParaRPr lang="zh-CN" altLang="en-US" dirty="0"/>
          </a:p>
          <a:p>
            <a:endParaRPr lang="zh-CN" altLang="en-US" dirty="0"/>
          </a:p>
          <a:p>
            <a:endParaRPr lang="zh-CN" altLang="en-US" dirty="0"/>
          </a:p>
        </p:txBody>
      </p:sp>
      <p:sp>
        <p:nvSpPr>
          <p:cNvPr id="4" name="文本框 3"/>
          <p:cNvSpPr txBox="1"/>
          <p:nvPr userDrawn="1"/>
        </p:nvSpPr>
        <p:spPr>
          <a:xfrm>
            <a:off x="1230470" y="2784393"/>
            <a:ext cx="8132986" cy="177846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no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000000"/>
                </a:solidFill>
                <a:effectLst/>
                <a:uFillTx/>
                <a:cs typeface="Calibri" panose="020F0502020204030204"/>
                <a:sym typeface="Calibri" panose="020F0502020204030204"/>
              </a:rPr>
              <a:t>动作状态是活动图中的最小单位的构造快，表示原子动作。</a:t>
            </a:r>
          </a:p>
          <a:p>
            <a:pPr marL="0" marR="0" indent="0" algn="l" defTabSz="914400" rtl="0" fontAlgn="auto" latinLnBrk="0" hangingPunct="0">
              <a:lnSpc>
                <a:spcPct val="100000"/>
              </a:lnSpc>
              <a:spcBef>
                <a:spcPts val="0"/>
              </a:spcBef>
              <a:spcAft>
                <a:spcPts val="0"/>
              </a:spcAft>
              <a:buClrTx/>
              <a:buSzTx/>
              <a:buFontTx/>
              <a:buNone/>
            </a:pPr>
            <a:r>
              <a:rPr lang="zh-CN" altLang="en-US" sz="2400" dirty="0">
                <a:ln>
                  <a:noFill/>
                </a:ln>
                <a:solidFill>
                  <a:srgbClr val="000000"/>
                </a:solidFill>
                <a:effectLst/>
                <a:uFillTx/>
                <a:latin typeface="Calibri" panose="020F0502020204030204" charset="0"/>
                <a:ea typeface="Calibri" panose="020F0502020204030204" charset="0"/>
                <a:cs typeface="Calibri" panose="020F0502020204030204"/>
                <a:sym typeface="Calibri" panose="020F0502020204030204"/>
              </a:rPr>
              <a:t>活动状态表示可以分割的动作，可以将对象的活动状态理解为一个组合，他的控制流由其他活动或动作状态组成。</a:t>
            </a:r>
            <a:endParaRPr kumimoji="0" lang="zh-CN" altLang="en-US" sz="2400" b="0" i="0" u="none" strike="noStrike" cap="none" spc="0" normalizeH="0" baseline="0" dirty="0">
              <a:ln>
                <a:noFill/>
              </a:ln>
              <a:solidFill>
                <a:srgbClr val="000000"/>
              </a:solidFill>
              <a:effectLst/>
              <a:uFillTx/>
              <a:cs typeface="Calibri" panose="020F0502020204030204"/>
              <a:sym typeface="Calibri" panose="020F05020202040302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7"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0" fill="hold"/>
                                        <p:tgtEl>
                                          <p:spTgt spid="4"/>
                                        </p:tgtEl>
                                        <p:attrNameLst>
                                          <p:attrName>ppt_x</p:attrName>
                                        </p:attrNameLst>
                                      </p:cBhvr>
                                      <p:tavLst>
                                        <p:tav tm="0">
                                          <p:val>
                                            <p:strVal val="#ppt_x"/>
                                          </p:val>
                                        </p:tav>
                                        <p:tav tm="100000">
                                          <p:val>
                                            <p:strVal val="#ppt_x"/>
                                          </p:val>
                                        </p:tav>
                                      </p:tavLst>
                                    </p:anim>
                                    <p:anim calcmode="lin" valueType="num">
                                      <p:cBhvr additive="base">
                                        <p:cTn id="12" dur="5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1623046" y="307989"/>
            <a:ext cx="7519990" cy="982345"/>
            <a:chOff x="0" y="-1"/>
            <a:chExt cx="7519989" cy="982342"/>
          </a:xfrm>
        </p:grpSpPr>
        <p:sp>
          <p:nvSpPr>
            <p:cNvPr id="497"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1875760" y="-1"/>
              <a:ext cx="2427922" cy="982342"/>
              <a:chOff x="42976" y="0"/>
              <a:chExt cx="2427922" cy="982338"/>
            </a:xfrm>
          </p:grpSpPr>
          <p:sp>
            <p:nvSpPr>
              <p:cNvPr id="498" name="矩形 3"/>
              <p:cNvSpPr txBox="1"/>
              <p:nvPr/>
            </p:nvSpPr>
            <p:spPr>
              <a:xfrm>
                <a:off x="659243" y="0"/>
                <a:ext cx="1811655"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3.6 </a:t>
                </a:r>
                <a:r>
                  <a:rPr lang="zh-CN" altLang="en-US" b="1" dirty="0">
                    <a:solidFill>
                      <a:srgbClr val="B4B4B4"/>
                    </a:solidFill>
                    <a:effectLst/>
                    <a:latin typeface="PingFang SC"/>
                  </a:rPr>
                  <a:t>顺序图</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42976" y="59689"/>
                <a:ext cx="248286" cy="383858"/>
                <a:chOff x="42976" y="20459"/>
                <a:chExt cx="248284" cy="383856"/>
              </a:xfrm>
            </p:grpSpPr>
            <p:sp>
              <p:nvSpPr>
                <p:cNvPr id="49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3" name="文本框 2"/>
          <p:cNvSpPr txBox="1"/>
          <p:nvPr userDrawn="1"/>
        </p:nvSpPr>
        <p:spPr>
          <a:xfrm>
            <a:off x="503158" y="1771854"/>
            <a:ext cx="3098800" cy="31369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u="none" dirty="0">
                <a:solidFill>
                  <a:schemeClr val="tx1"/>
                </a:solidFill>
                <a:latin typeface="+mj-ea"/>
                <a:ea typeface="+mj-ea"/>
              </a:rPr>
              <a:t>顺序图（Sequence</a:t>
            </a:r>
            <a:r>
              <a:rPr lang="en-US" u="none" dirty="0">
                <a:solidFill>
                  <a:schemeClr val="tx1"/>
                </a:solidFill>
                <a:latin typeface="+mj-ea"/>
                <a:ea typeface="+mj-ea"/>
              </a:rPr>
              <a:t> </a:t>
            </a:r>
            <a:r>
              <a:rPr lang="zh-CN" u="none" dirty="0">
                <a:solidFill>
                  <a:schemeClr val="tx1"/>
                </a:solidFill>
                <a:latin typeface="+mj-ea"/>
                <a:ea typeface="+mj-ea"/>
              </a:rPr>
              <a:t>Diagram），也叫时序图，简而言之就是描述参与者或子系统之间自上而下（时间维度）的交互。交互主要通过对象之间发送消息来实现。</a:t>
            </a:r>
            <a:r>
              <a:rPr lang="en-US" altLang="zh-CN" u="none" dirty="0">
                <a:solidFill>
                  <a:schemeClr val="tx1"/>
                </a:solidFill>
                <a:latin typeface="+mj-ea"/>
                <a:ea typeface="+mj-ea"/>
              </a:rPr>
              <a:t>(</a:t>
            </a:r>
            <a:r>
              <a:rPr lang="zh-CN" b="0" u="none" dirty="0">
                <a:solidFill>
                  <a:schemeClr val="tx1"/>
                </a:solidFill>
                <a:latin typeface="+mj-ea"/>
                <a:ea typeface="+mj-ea"/>
              </a:rPr>
              <a:t>因为顺序图是按照时间顺序现实对象之间的交互，所以顺序图只能应用于顺序逻辑中，对于并发、异步等场景显得无能为力。</a:t>
            </a:r>
            <a:r>
              <a:rPr lang="en-US" altLang="zh-CN" u="none" dirty="0">
                <a:solidFill>
                  <a:schemeClr val="tx1"/>
                </a:solidFill>
                <a:latin typeface="+mj-ea"/>
                <a:ea typeface="+mj-ea"/>
              </a:rPr>
              <a:t>)</a:t>
            </a:r>
            <a:endParaRPr kumimoji="0" lang="zh-CN" altLang="en-US" i="0" u="none" strike="noStrike" cap="none" spc="0" normalizeH="0" baseline="0" dirty="0">
              <a:ln>
                <a:noFill/>
              </a:ln>
              <a:solidFill>
                <a:schemeClr val="tx1"/>
              </a:solidFill>
              <a:effectLst/>
              <a:uFillTx/>
              <a:latin typeface="+mj-ea"/>
              <a:ea typeface="+mj-ea"/>
              <a:cs typeface="Calibri" panose="020F0502020204030204"/>
              <a:sym typeface="Calibri" panose="020F0502020204030204"/>
            </a:endParaRPr>
          </a:p>
        </p:txBody>
      </p:sp>
      <p:pic>
        <p:nvPicPr>
          <p:cNvPr id="4" name="图片 3" descr="upload_212064362"/>
          <p:cNvPicPr>
            <a:picLocks noChangeAspect="1"/>
          </p:cNvPicPr>
          <p:nvPr/>
        </p:nvPicPr>
        <p:blipFill>
          <a:blip r:embed="rId2"/>
          <a:stretch>
            <a:fillRect/>
          </a:stretch>
        </p:blipFill>
        <p:spPr>
          <a:xfrm>
            <a:off x="5892762" y="1290578"/>
            <a:ext cx="5184715" cy="39049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1623046" y="307989"/>
            <a:ext cx="7519990" cy="982345"/>
            <a:chOff x="0" y="-1"/>
            <a:chExt cx="7519989" cy="982342"/>
          </a:xfrm>
        </p:grpSpPr>
        <p:sp>
          <p:nvSpPr>
            <p:cNvPr id="497"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1875760" y="-1"/>
              <a:ext cx="2427922" cy="982342"/>
              <a:chOff x="42976" y="0"/>
              <a:chExt cx="2427922" cy="982338"/>
            </a:xfrm>
          </p:grpSpPr>
          <p:sp>
            <p:nvSpPr>
              <p:cNvPr id="498" name="矩形 3"/>
              <p:cNvSpPr txBox="1"/>
              <p:nvPr/>
            </p:nvSpPr>
            <p:spPr>
              <a:xfrm>
                <a:off x="659243" y="0"/>
                <a:ext cx="1811655"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3.6 </a:t>
                </a:r>
                <a:r>
                  <a:rPr lang="zh-CN" altLang="en-US" b="1" dirty="0">
                    <a:solidFill>
                      <a:srgbClr val="B4B4B4"/>
                    </a:solidFill>
                    <a:effectLst/>
                    <a:latin typeface="PingFang SC"/>
                  </a:rPr>
                  <a:t>顺序图</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42976" y="59689"/>
                <a:ext cx="248286" cy="383858"/>
                <a:chOff x="42976" y="20459"/>
                <a:chExt cx="248284" cy="383856"/>
              </a:xfrm>
            </p:grpSpPr>
            <p:sp>
              <p:nvSpPr>
                <p:cNvPr id="49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pic>
        <p:nvPicPr>
          <p:cNvPr id="2" name="图片 1" descr="upload_641955704"/>
          <p:cNvPicPr>
            <a:picLocks noChangeAspect="1"/>
          </p:cNvPicPr>
          <p:nvPr/>
        </p:nvPicPr>
        <p:blipFill>
          <a:blip r:embed="rId2"/>
          <a:stretch>
            <a:fillRect/>
          </a:stretch>
        </p:blipFill>
        <p:spPr>
          <a:xfrm>
            <a:off x="1389154" y="1137575"/>
            <a:ext cx="8148972" cy="5600367"/>
          </a:xfrm>
          <a:prstGeom prst="rect">
            <a:avLst/>
          </a:prstGeom>
        </p:spPr>
      </p:pic>
      <p:sp>
        <p:nvSpPr>
          <p:cNvPr id="3" name="文本框 2"/>
          <p:cNvSpPr txBox="1"/>
          <p:nvPr/>
        </p:nvSpPr>
        <p:spPr>
          <a:xfrm>
            <a:off x="10058299" y="5903651"/>
            <a:ext cx="1996145" cy="64632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学生登录</a:t>
            </a:r>
            <a:r>
              <a:rPr kumimoji="0" lang="en-US" altLang="zh-CN"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app</a:t>
            </a:r>
            <a:r>
              <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，查询信息的顺序图</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1623046" y="307989"/>
            <a:ext cx="7519990" cy="982345"/>
            <a:chOff x="0" y="-1"/>
            <a:chExt cx="7519989" cy="982342"/>
          </a:xfrm>
        </p:grpSpPr>
        <p:sp>
          <p:nvSpPr>
            <p:cNvPr id="497"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1875760" y="-1"/>
              <a:ext cx="2427922" cy="982342"/>
              <a:chOff x="42976" y="0"/>
              <a:chExt cx="2427922" cy="982338"/>
            </a:xfrm>
          </p:grpSpPr>
          <p:sp>
            <p:nvSpPr>
              <p:cNvPr id="498" name="矩形 3"/>
              <p:cNvSpPr txBox="1"/>
              <p:nvPr/>
            </p:nvSpPr>
            <p:spPr>
              <a:xfrm>
                <a:off x="659243" y="0"/>
                <a:ext cx="1811655"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3.7 </a:t>
                </a:r>
                <a:r>
                  <a:rPr lang="zh-CN" altLang="en-US" b="1" dirty="0">
                    <a:solidFill>
                      <a:srgbClr val="B4B4B4"/>
                    </a:solidFill>
                    <a:effectLst/>
                    <a:latin typeface="PingFang SC"/>
                  </a:rPr>
                  <a:t>通信图</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42976" y="59689"/>
                <a:ext cx="248286" cy="383858"/>
                <a:chOff x="42976" y="20459"/>
                <a:chExt cx="248284" cy="383856"/>
              </a:xfrm>
            </p:grpSpPr>
            <p:sp>
              <p:nvSpPr>
                <p:cNvPr id="49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2" name="文本框 1"/>
          <p:cNvSpPr txBox="1"/>
          <p:nvPr userDrawn="1"/>
        </p:nvSpPr>
        <p:spPr>
          <a:xfrm>
            <a:off x="251579" y="1290710"/>
            <a:ext cx="5512862" cy="923185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no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i="0" strike="noStrike" cap="none" spc="0" normalizeH="0" baseline="0" dirty="0">
                <a:ln>
                  <a:noFill/>
                </a:ln>
                <a:solidFill>
                  <a:schemeClr val="tx1"/>
                </a:solidFill>
                <a:effectLst/>
                <a:uFillTx/>
                <a:latin typeface="+mj-ea"/>
                <a:ea typeface="+mj-ea"/>
                <a:cs typeface="Calibri" panose="020F0502020204030204"/>
                <a:sym typeface="Calibri" panose="020F0502020204030204"/>
              </a:rPr>
              <a:t>通信图（协作图）是表现对象交互关系的图，它展现了多个对象在协同工作达成共同目标的过程中互相通信的情况，通过对象和对象之间的链、发送的消息来显示参与交互的对象。</a:t>
            </a:r>
          </a:p>
          <a:p>
            <a:pPr marL="0" marR="0" indent="0" algn="l" defTabSz="914400" rtl="0" fontAlgn="auto" latinLnBrk="0" hangingPunct="0">
              <a:lnSpc>
                <a:spcPct val="100000"/>
              </a:lnSpc>
              <a:spcBef>
                <a:spcPts val="0"/>
              </a:spcBef>
              <a:spcAft>
                <a:spcPts val="0"/>
              </a:spcAft>
              <a:buClrTx/>
              <a:buSzTx/>
              <a:buFontTx/>
              <a:buNone/>
            </a:pPr>
            <a:endParaRPr kumimoji="0" lang="zh-CN" altLang="en-US" i="0" strike="noStrike" cap="none" spc="0" normalizeH="0" baseline="0" dirty="0">
              <a:ln>
                <a:noFill/>
              </a:ln>
              <a:solidFill>
                <a:schemeClr val="tx1"/>
              </a:solidFill>
              <a:effectLst/>
              <a:uFillTx/>
              <a:latin typeface="+mj-ea"/>
              <a:ea typeface="+mj-ea"/>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b="0" i="0" u="none" strike="noStrike" cap="none" spc="0" normalizeH="0" baseline="0" dirty="0">
                <a:ln>
                  <a:noFill/>
                </a:ln>
                <a:solidFill>
                  <a:schemeClr val="tx1"/>
                </a:solidFill>
                <a:effectLst/>
                <a:uFillTx/>
                <a:latin typeface="+mj-ea"/>
                <a:ea typeface="+mj-ea"/>
                <a:cs typeface="Calibri" panose="020F0502020204030204"/>
                <a:sym typeface="Calibri" panose="020F0502020204030204"/>
              </a:rPr>
              <a:t>通信图描述的是对象和对象之间的关系，即一个类操作的实现，是对象和对象之间的调用关系，体现的是一种组织关系。</a:t>
            </a:r>
          </a:p>
          <a:p>
            <a:pPr marL="0" marR="0" indent="0" algn="l" defTabSz="914400" rtl="0" fontAlgn="auto" latinLnBrk="0" hangingPunct="0">
              <a:lnSpc>
                <a:spcPct val="100000"/>
              </a:lnSpc>
              <a:spcBef>
                <a:spcPts val="0"/>
              </a:spcBef>
              <a:spcAft>
                <a:spcPts val="0"/>
              </a:spcAft>
              <a:buClrTx/>
              <a:buSzTx/>
              <a:buFontTx/>
              <a:buNone/>
            </a:pPr>
            <a:r>
              <a:rPr kumimoji="0" lang="zh-CN" altLang="en-US" b="0" i="0" u="none" strike="noStrike" cap="none" spc="0" normalizeH="0" baseline="0" dirty="0">
                <a:ln>
                  <a:noFill/>
                </a:ln>
                <a:solidFill>
                  <a:schemeClr val="tx1"/>
                </a:solidFill>
                <a:effectLst/>
                <a:uFillTx/>
                <a:latin typeface="+mj-ea"/>
                <a:ea typeface="+mj-ea"/>
                <a:cs typeface="Calibri" panose="020F0502020204030204"/>
                <a:sym typeface="Calibri" panose="020F0502020204030204"/>
              </a:rPr>
              <a:t>       </a:t>
            </a:r>
          </a:p>
          <a:p>
            <a:pPr marL="0" marR="0" indent="0" algn="l" defTabSz="914400" rtl="0" fontAlgn="auto" latinLnBrk="0" hangingPunct="0">
              <a:lnSpc>
                <a:spcPct val="100000"/>
              </a:lnSpc>
              <a:spcBef>
                <a:spcPts val="0"/>
              </a:spcBef>
              <a:spcAft>
                <a:spcPts val="0"/>
              </a:spcAft>
              <a:buClrTx/>
              <a:buSzTx/>
              <a:buFontTx/>
              <a:buNone/>
            </a:pPr>
            <a:r>
              <a:rPr kumimoji="0" lang="zh-CN" altLang="en-US" b="0" i="0" u="none" strike="noStrike" cap="none" spc="0" normalizeH="0" baseline="0" dirty="0">
                <a:ln>
                  <a:noFill/>
                </a:ln>
                <a:solidFill>
                  <a:schemeClr val="tx1"/>
                </a:solidFill>
                <a:effectLst/>
                <a:uFillTx/>
                <a:latin typeface="+mj-ea"/>
                <a:ea typeface="+mj-ea"/>
                <a:cs typeface="Calibri" panose="020F0502020204030204"/>
                <a:sym typeface="Calibri" panose="020F0502020204030204"/>
              </a:rPr>
              <a:t>从结构方面来看，通信图包含了一个对象的集合并且定义了它们之间的行为方面的关系，表达了一些系统的静态内容。</a:t>
            </a:r>
          </a:p>
          <a:p>
            <a:pPr marL="0" marR="0" indent="0" algn="l" defTabSz="914400" rtl="0" fontAlgn="auto" latinLnBrk="0" hangingPunct="0">
              <a:lnSpc>
                <a:spcPct val="100000"/>
              </a:lnSpc>
              <a:spcBef>
                <a:spcPts val="0"/>
              </a:spcBef>
              <a:spcAft>
                <a:spcPts val="0"/>
              </a:spcAft>
              <a:buClrTx/>
              <a:buSzTx/>
              <a:buFontTx/>
              <a:buNone/>
            </a:pPr>
            <a:r>
              <a:rPr kumimoji="0" lang="zh-CN" altLang="en-US" b="0" i="0" u="none" strike="noStrike" cap="none" spc="0" normalizeH="0" baseline="0" dirty="0">
                <a:ln>
                  <a:noFill/>
                </a:ln>
                <a:solidFill>
                  <a:schemeClr val="tx1"/>
                </a:solidFill>
                <a:effectLst/>
                <a:uFillTx/>
                <a:latin typeface="+mj-ea"/>
                <a:ea typeface="+mj-ea"/>
                <a:cs typeface="Calibri" panose="020F0502020204030204"/>
                <a:sym typeface="Calibri" panose="020F0502020204030204"/>
              </a:rPr>
              <a:t>     </a:t>
            </a:r>
          </a:p>
          <a:p>
            <a:pPr marL="0" marR="0" indent="0" algn="l" defTabSz="914400" rtl="0" fontAlgn="auto" latinLnBrk="0" hangingPunct="0">
              <a:lnSpc>
                <a:spcPct val="100000"/>
              </a:lnSpc>
              <a:spcBef>
                <a:spcPts val="0"/>
              </a:spcBef>
              <a:spcAft>
                <a:spcPts val="0"/>
              </a:spcAft>
              <a:buClrTx/>
              <a:buSzTx/>
              <a:buFontTx/>
              <a:buNone/>
            </a:pPr>
            <a:endParaRPr kumimoji="0" lang="zh-CN" altLang="en-US" b="0" i="0" u="none" strike="noStrike" cap="none" spc="0" normalizeH="0" baseline="0" dirty="0">
              <a:ln>
                <a:noFill/>
              </a:ln>
              <a:solidFill>
                <a:schemeClr val="tx1"/>
              </a:solidFill>
              <a:effectLst/>
              <a:uFillTx/>
              <a:latin typeface="+mj-ea"/>
              <a:ea typeface="+mj-ea"/>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b="0" i="0" u="none" strike="noStrike" cap="none" spc="0" normalizeH="0" baseline="0" dirty="0">
                <a:ln>
                  <a:noFill/>
                </a:ln>
                <a:solidFill>
                  <a:schemeClr val="tx1"/>
                </a:solidFill>
                <a:effectLst/>
                <a:uFillTx/>
                <a:latin typeface="+mj-ea"/>
                <a:ea typeface="+mj-ea"/>
                <a:cs typeface="Calibri" panose="020F0502020204030204"/>
                <a:sym typeface="Calibri" panose="020F0502020204030204"/>
              </a:rPr>
              <a:t>从行为方面来看，通信图包含了在各个对象之间进行传递交换的一系列的消息集合，以完成协作的目的。</a:t>
            </a:r>
          </a:p>
          <a:p>
            <a:pPr marL="0" marR="0" indent="0" algn="l" defTabSz="914400" rtl="0" fontAlgn="auto" latinLnBrk="0" hangingPunct="0">
              <a:lnSpc>
                <a:spcPct val="100000"/>
              </a:lnSpc>
              <a:spcBef>
                <a:spcPts val="0"/>
              </a:spcBef>
              <a:spcAft>
                <a:spcPts val="0"/>
              </a:spcAft>
              <a:buClrTx/>
              <a:buSzTx/>
              <a:buFontTx/>
              <a:buNone/>
            </a:pPr>
            <a:r>
              <a:rPr kumimoji="0" lang="zh-CN" altLang="en-US" b="0" i="0" u="none" strike="noStrike" cap="none" spc="0" normalizeH="0" baseline="0" dirty="0">
                <a:ln>
                  <a:noFill/>
                </a:ln>
                <a:solidFill>
                  <a:schemeClr val="tx1"/>
                </a:solidFill>
                <a:effectLst/>
                <a:uFillTx/>
                <a:latin typeface="+mj-ea"/>
                <a:ea typeface="+mj-ea"/>
                <a:cs typeface="Calibri" panose="020F0502020204030204"/>
                <a:sym typeface="Calibri" panose="020F0502020204030204"/>
              </a:rPr>
              <a:t>      </a:t>
            </a:r>
          </a:p>
          <a:p>
            <a:pPr marL="0" marR="0" indent="0" algn="l" defTabSz="914400" rtl="0" fontAlgn="auto" latinLnBrk="0" hangingPunct="0">
              <a:lnSpc>
                <a:spcPct val="100000"/>
              </a:lnSpc>
              <a:spcBef>
                <a:spcPts val="0"/>
              </a:spcBef>
              <a:spcAft>
                <a:spcPts val="0"/>
              </a:spcAft>
              <a:buClrTx/>
              <a:buSzTx/>
              <a:buFontTx/>
              <a:buNone/>
            </a:pPr>
            <a:endParaRPr kumimoji="0" lang="zh-CN" altLang="en-US" b="0" i="0" u="none" strike="noStrike" cap="none" spc="0" normalizeH="0" baseline="0" dirty="0">
              <a:ln>
                <a:noFill/>
              </a:ln>
              <a:solidFill>
                <a:schemeClr val="tx1"/>
              </a:solidFill>
              <a:effectLst/>
              <a:uFillTx/>
              <a:latin typeface="+mj-ea"/>
              <a:ea typeface="+mj-ea"/>
              <a:cs typeface="Calibri" panose="020F0502020204030204"/>
              <a:sym typeface="Calibri" panose="020F0502020204030204"/>
            </a:endParaRPr>
          </a:p>
        </p:txBody>
      </p:sp>
      <p:pic>
        <p:nvPicPr>
          <p:cNvPr id="3" name="图片 2" descr="upload_606267834"/>
          <p:cNvPicPr>
            <a:picLocks noChangeAspect="1"/>
          </p:cNvPicPr>
          <p:nvPr/>
        </p:nvPicPr>
        <p:blipFill>
          <a:blip r:embed="rId2"/>
          <a:stretch>
            <a:fillRect/>
          </a:stretch>
        </p:blipFill>
        <p:spPr>
          <a:xfrm>
            <a:off x="5644120" y="1067003"/>
            <a:ext cx="6683251" cy="48456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1623046" y="307989"/>
            <a:ext cx="7519990" cy="1428750"/>
            <a:chOff x="0" y="-1"/>
            <a:chExt cx="7519989" cy="1428746"/>
          </a:xfrm>
        </p:grpSpPr>
        <p:sp>
          <p:nvSpPr>
            <p:cNvPr id="497"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1875760" y="-1"/>
              <a:ext cx="3076438" cy="1428746"/>
              <a:chOff x="42976" y="0"/>
              <a:chExt cx="3076438" cy="1428740"/>
            </a:xfrm>
          </p:grpSpPr>
          <p:sp>
            <p:nvSpPr>
              <p:cNvPr id="498" name="矩形 3"/>
              <p:cNvSpPr txBox="1"/>
              <p:nvPr/>
            </p:nvSpPr>
            <p:spPr>
              <a:xfrm>
                <a:off x="659243" y="0"/>
                <a:ext cx="2460171" cy="1428740"/>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3.7 </a:t>
                </a:r>
                <a:r>
                  <a:rPr lang="zh-CN" altLang="en-US" b="1" dirty="0">
                    <a:solidFill>
                      <a:srgbClr val="B4B4B4"/>
                    </a:solidFill>
                    <a:effectLst/>
                    <a:latin typeface="PingFang SC"/>
                  </a:rPr>
                  <a:t>通信图</a:t>
                </a:r>
              </a:p>
              <a:p>
                <a:pPr>
                  <a:defRPr>
                    <a:latin typeface="Arial" panose="020B0604020202020204"/>
                    <a:ea typeface="Arial" panose="020B0604020202020204"/>
                    <a:cs typeface="Arial" panose="020B0604020202020204"/>
                    <a:sym typeface="Arial" panose="020B0604020202020204"/>
                  </a:defRPr>
                </a:pP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42976" y="59689"/>
                <a:ext cx="248286" cy="383858"/>
                <a:chOff x="42976" y="20459"/>
                <a:chExt cx="248284" cy="383856"/>
              </a:xfrm>
            </p:grpSpPr>
            <p:sp>
              <p:nvSpPr>
                <p:cNvPr id="49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2" name="文本框 1"/>
          <p:cNvSpPr txBox="1"/>
          <p:nvPr userDrawn="1"/>
        </p:nvSpPr>
        <p:spPr>
          <a:xfrm>
            <a:off x="470342" y="1367277"/>
            <a:ext cx="6560773" cy="614727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noAutofit/>
          </a:bodyPr>
          <a:lstStyle/>
          <a:p>
            <a:pPr marL="0" marR="0" indent="0" algn="l" defTabSz="914400" rtl="0" fontAlgn="auto" latinLnBrk="0" hangingPunct="0">
              <a:lnSpc>
                <a:spcPct val="100000"/>
              </a:lnSpc>
              <a:spcBef>
                <a:spcPts val="0"/>
              </a:spcBef>
              <a:spcAft>
                <a:spcPts val="0"/>
              </a:spcAft>
              <a:buClrTx/>
              <a:buSzTx/>
              <a:buFontTx/>
              <a:buNone/>
            </a:pPr>
            <a:r>
              <a:rPr lang="zh-CN" sz="2000" b="1" u="none" dirty="0">
                <a:solidFill>
                  <a:schemeClr val="tx1"/>
                </a:solidFill>
                <a:latin typeface="+mj-ea"/>
                <a:ea typeface="+mj-ea"/>
              </a:rPr>
              <a:t>通信图与顺序图的异同点</a:t>
            </a:r>
            <a:endParaRPr lang="zh-CN" sz="2000" b="0" u="none" dirty="0">
              <a:solidFill>
                <a:schemeClr val="tx1"/>
              </a:solidFill>
              <a:latin typeface="+mj-ea"/>
              <a:ea typeface="+mj-ea"/>
            </a:endParaRPr>
          </a:p>
          <a:p>
            <a:pPr marL="0" marR="0" indent="0" algn="l" defTabSz="914400" rtl="0" fontAlgn="auto" latinLnBrk="0" hangingPunct="0">
              <a:lnSpc>
                <a:spcPct val="100000"/>
              </a:lnSpc>
              <a:spcBef>
                <a:spcPts val="0"/>
              </a:spcBef>
              <a:spcAft>
                <a:spcPts val="0"/>
              </a:spcAft>
              <a:buClrTx/>
              <a:buSzTx/>
              <a:buFontTx/>
              <a:buNone/>
            </a:pPr>
            <a:r>
              <a:rPr lang="zh-CN" sz="2000" b="0" u="none" dirty="0">
                <a:solidFill>
                  <a:schemeClr val="tx1"/>
                </a:solidFill>
                <a:latin typeface="+mj-ea"/>
                <a:ea typeface="+mj-ea"/>
              </a:rPr>
              <a:t>共同点</a:t>
            </a:r>
            <a:r>
              <a:rPr lang="zh-CN" altLang="en-US" sz="2000" b="0" u="none" dirty="0">
                <a:solidFill>
                  <a:schemeClr val="tx1"/>
                </a:solidFill>
                <a:latin typeface="+mj-ea"/>
                <a:ea typeface="+mj-ea"/>
              </a:rPr>
              <a:t>：</a:t>
            </a:r>
            <a:endParaRPr lang="en-US" altLang="zh-CN" sz="2000" b="0" u="none" dirty="0">
              <a:solidFill>
                <a:schemeClr val="tx1"/>
              </a:solidFill>
              <a:latin typeface="+mj-ea"/>
              <a:ea typeface="+mj-ea"/>
            </a:endParaRPr>
          </a:p>
          <a:p>
            <a:pPr marL="0" marR="0" indent="0" algn="l" defTabSz="914400" rtl="0" fontAlgn="auto" latinLnBrk="0" hangingPunct="0">
              <a:lnSpc>
                <a:spcPct val="100000"/>
              </a:lnSpc>
              <a:spcBef>
                <a:spcPts val="0"/>
              </a:spcBef>
              <a:spcAft>
                <a:spcPts val="0"/>
              </a:spcAft>
              <a:buClrTx/>
              <a:buSzTx/>
              <a:buFontTx/>
              <a:buNone/>
            </a:pPr>
            <a:r>
              <a:rPr lang="en-US" altLang="zh-CN" sz="2000" b="0" u="none" dirty="0">
                <a:solidFill>
                  <a:schemeClr val="tx1"/>
                </a:solidFill>
                <a:latin typeface="+mj-ea"/>
                <a:ea typeface="+mj-ea"/>
              </a:rPr>
              <a:t>1</a:t>
            </a:r>
            <a:r>
              <a:rPr lang="zh-CN" altLang="en-US" sz="2000" b="0" u="none" dirty="0">
                <a:solidFill>
                  <a:schemeClr val="tx1"/>
                </a:solidFill>
                <a:latin typeface="+mj-ea"/>
                <a:ea typeface="+mj-ea"/>
              </a:rPr>
              <a:t>、</a:t>
            </a:r>
            <a:r>
              <a:rPr lang="zh-CN" sz="2000" b="0" u="none" dirty="0">
                <a:solidFill>
                  <a:schemeClr val="tx1"/>
                </a:solidFill>
                <a:latin typeface="+mj-ea"/>
                <a:ea typeface="+mj-ea"/>
              </a:rPr>
              <a:t>主要元素相同。主要元素都是对象与消息</a:t>
            </a:r>
            <a:r>
              <a:rPr lang="zh-CN" altLang="en-US" sz="2000" b="0" u="none" dirty="0">
                <a:solidFill>
                  <a:schemeClr val="tx1"/>
                </a:solidFill>
                <a:latin typeface="+mj-ea"/>
                <a:ea typeface="+mj-ea"/>
              </a:rPr>
              <a:t>。</a:t>
            </a:r>
          </a:p>
          <a:p>
            <a:pPr marL="0" marR="0" indent="0" algn="l" defTabSz="914400" rtl="0" fontAlgn="auto" latinLnBrk="0" hangingPunct="0">
              <a:lnSpc>
                <a:spcPct val="100000"/>
              </a:lnSpc>
              <a:spcBef>
                <a:spcPts val="0"/>
              </a:spcBef>
              <a:spcAft>
                <a:spcPts val="0"/>
              </a:spcAft>
              <a:buClrTx/>
              <a:buSzTx/>
              <a:buFontTx/>
              <a:buNone/>
            </a:pPr>
            <a:r>
              <a:rPr lang="en-US" altLang="zh-CN" sz="2000" b="0" u="none" dirty="0">
                <a:solidFill>
                  <a:schemeClr val="tx1"/>
                </a:solidFill>
                <a:latin typeface="+mj-ea"/>
                <a:ea typeface="+mj-ea"/>
              </a:rPr>
              <a:t>2</a:t>
            </a:r>
            <a:r>
              <a:rPr lang="zh-CN" altLang="en-US" sz="2000" b="0" u="none" dirty="0">
                <a:solidFill>
                  <a:schemeClr val="tx1"/>
                </a:solidFill>
                <a:latin typeface="+mj-ea"/>
                <a:ea typeface="+mj-ea"/>
              </a:rPr>
              <a:t>、</a:t>
            </a:r>
            <a:r>
              <a:rPr lang="zh-CN" sz="2000" b="0" u="none" dirty="0">
                <a:solidFill>
                  <a:schemeClr val="tx1"/>
                </a:solidFill>
                <a:latin typeface="+mj-ea"/>
                <a:ea typeface="+mj-ea"/>
              </a:rPr>
              <a:t>表达语义相同。两种图都是对系统中的交互建模，描述了系统中某个用例或操作的执行过程。</a:t>
            </a:r>
          </a:p>
          <a:p>
            <a:pPr marL="0" marR="0" indent="0" algn="l" defTabSz="914400" rtl="0" fontAlgn="auto" latinLnBrk="0" hangingPunct="0">
              <a:lnSpc>
                <a:spcPct val="100000"/>
              </a:lnSpc>
              <a:spcBef>
                <a:spcPts val="0"/>
              </a:spcBef>
              <a:spcAft>
                <a:spcPts val="0"/>
              </a:spcAft>
              <a:buClrTx/>
              <a:buSzTx/>
              <a:buFontTx/>
              <a:buNone/>
            </a:pPr>
            <a:r>
              <a:rPr lang="en-US" altLang="zh-CN" sz="2000" dirty="0">
                <a:solidFill>
                  <a:schemeClr val="tx1"/>
                </a:solidFill>
                <a:latin typeface="+mj-ea"/>
                <a:ea typeface="+mj-ea"/>
              </a:rPr>
              <a:t>3</a:t>
            </a:r>
            <a:r>
              <a:rPr lang="zh-CN" altLang="en-US" sz="2000" b="0" u="none" dirty="0">
                <a:solidFill>
                  <a:schemeClr val="tx1"/>
                </a:solidFill>
                <a:latin typeface="+mj-ea"/>
                <a:ea typeface="+mj-ea"/>
              </a:rPr>
              <a:t>、</a:t>
            </a:r>
            <a:r>
              <a:rPr lang="zh-CN" sz="2000" b="0" u="none" dirty="0">
                <a:solidFill>
                  <a:schemeClr val="tx1"/>
                </a:solidFill>
                <a:latin typeface="+mj-ea"/>
                <a:ea typeface="+mj-ea"/>
              </a:rPr>
              <a:t>对象责任相同。通过对象之间消息的传递来实现系统的功能。</a:t>
            </a:r>
          </a:p>
          <a:p>
            <a:pPr marL="0" marR="0" indent="0" algn="l" defTabSz="914400" rtl="0" fontAlgn="auto" latinLnBrk="0" hangingPunct="0">
              <a:lnSpc>
                <a:spcPct val="100000"/>
              </a:lnSpc>
              <a:spcBef>
                <a:spcPts val="0"/>
              </a:spcBef>
              <a:spcAft>
                <a:spcPts val="0"/>
              </a:spcAft>
              <a:buClrTx/>
              <a:buSzTx/>
              <a:buFontTx/>
              <a:buNone/>
            </a:pPr>
            <a:r>
              <a:rPr lang="zh-CN" sz="2000" b="0" u="none" dirty="0">
                <a:solidFill>
                  <a:schemeClr val="tx1"/>
                </a:solidFill>
                <a:latin typeface="+mj-ea"/>
                <a:ea typeface="+mj-ea"/>
              </a:rPr>
              <a:t>不同点：</a:t>
            </a:r>
          </a:p>
          <a:p>
            <a:pPr marL="0" marR="0" indent="0" algn="l" defTabSz="914400" rtl="0" fontAlgn="auto" latinLnBrk="0" hangingPunct="0">
              <a:lnSpc>
                <a:spcPct val="100000"/>
              </a:lnSpc>
              <a:spcBef>
                <a:spcPts val="0"/>
              </a:spcBef>
              <a:spcAft>
                <a:spcPts val="0"/>
              </a:spcAft>
              <a:buClrTx/>
              <a:buSzTx/>
              <a:buFontTx/>
              <a:buNone/>
            </a:pPr>
            <a:r>
              <a:rPr lang="en-US" altLang="zh-CN" sz="2000" b="0" u="none" dirty="0">
                <a:solidFill>
                  <a:schemeClr val="tx1"/>
                </a:solidFill>
                <a:latin typeface="+mj-ea"/>
                <a:ea typeface="+mj-ea"/>
              </a:rPr>
              <a:t>1</a:t>
            </a:r>
            <a:r>
              <a:rPr lang="zh-CN" altLang="en-US" sz="2000" b="0" u="none" dirty="0">
                <a:solidFill>
                  <a:schemeClr val="tx1"/>
                </a:solidFill>
                <a:latin typeface="+mj-ea"/>
                <a:ea typeface="+mj-ea"/>
              </a:rPr>
              <a:t>、</a:t>
            </a:r>
            <a:r>
              <a:rPr lang="zh-CN" sz="2000" b="0" u="none" dirty="0">
                <a:solidFill>
                  <a:schemeClr val="tx1"/>
                </a:solidFill>
                <a:latin typeface="+mj-ea"/>
                <a:ea typeface="+mj-ea"/>
              </a:rPr>
              <a:t>通信图更适用于展示系统中的对象结构，而顺序图则擅长表现交互中消息的顺序。</a:t>
            </a:r>
          </a:p>
          <a:p>
            <a:pPr marL="0" marR="0" indent="0" algn="l" defTabSz="914400" rtl="0" fontAlgn="auto" latinLnBrk="0" hangingPunct="0">
              <a:lnSpc>
                <a:spcPct val="100000"/>
              </a:lnSpc>
              <a:spcBef>
                <a:spcPts val="0"/>
              </a:spcBef>
              <a:spcAft>
                <a:spcPts val="0"/>
              </a:spcAft>
              <a:buClrTx/>
              <a:buSzTx/>
              <a:buFontTx/>
              <a:buNone/>
            </a:pPr>
            <a:r>
              <a:rPr lang="en-US" altLang="zh-CN" sz="2000" b="0" u="none" dirty="0">
                <a:solidFill>
                  <a:schemeClr val="tx1"/>
                </a:solidFill>
                <a:latin typeface="+mj-ea"/>
                <a:ea typeface="+mj-ea"/>
              </a:rPr>
              <a:t>2</a:t>
            </a:r>
            <a:r>
              <a:rPr lang="zh-CN" altLang="en-US" sz="2000" b="0" u="none" dirty="0">
                <a:solidFill>
                  <a:schemeClr val="tx1"/>
                </a:solidFill>
                <a:latin typeface="+mj-ea"/>
                <a:ea typeface="+mj-ea"/>
              </a:rPr>
              <a:t>、</a:t>
            </a:r>
            <a:r>
              <a:rPr lang="zh-CN" sz="2000" b="0" u="none" dirty="0">
                <a:solidFill>
                  <a:schemeClr val="tx1"/>
                </a:solidFill>
                <a:latin typeface="+mj-ea"/>
                <a:ea typeface="+mj-ea"/>
              </a:rPr>
              <a:t>顺序图可以显式地表现出对象创建与撤销的过程，而在通信图中只能通过消息的描述隐式地表现这一点。</a:t>
            </a:r>
          </a:p>
          <a:p>
            <a:pPr marL="0" marR="0" indent="0" algn="l" defTabSz="914400" rtl="0" fontAlgn="auto" latinLnBrk="0" hangingPunct="0">
              <a:lnSpc>
                <a:spcPct val="100000"/>
              </a:lnSpc>
              <a:spcBef>
                <a:spcPts val="0"/>
              </a:spcBef>
              <a:spcAft>
                <a:spcPts val="0"/>
              </a:spcAft>
              <a:buClrTx/>
              <a:buSzTx/>
              <a:buFontTx/>
              <a:buNone/>
            </a:pPr>
            <a:r>
              <a:rPr lang="en-US" altLang="zh-CN" sz="2000" b="0" u="none" dirty="0">
                <a:solidFill>
                  <a:schemeClr val="tx1"/>
                </a:solidFill>
                <a:latin typeface="+mj-ea"/>
                <a:ea typeface="+mj-ea"/>
              </a:rPr>
              <a:t>3</a:t>
            </a:r>
            <a:r>
              <a:rPr lang="zh-CN" altLang="en-US" sz="2000" b="0" u="none" dirty="0">
                <a:solidFill>
                  <a:schemeClr val="tx1"/>
                </a:solidFill>
                <a:latin typeface="+mj-ea"/>
                <a:ea typeface="+mj-ea"/>
              </a:rPr>
              <a:t>、</a:t>
            </a:r>
            <a:r>
              <a:rPr lang="zh-CN" sz="2000" b="0" u="none" dirty="0">
                <a:solidFill>
                  <a:schemeClr val="tx1"/>
                </a:solidFill>
                <a:latin typeface="+mj-ea"/>
                <a:ea typeface="+mj-ea"/>
              </a:rPr>
              <a:t>顺序图还可以表示对象的激活情况，通信图缺少表示时间的信息</a:t>
            </a:r>
            <a:r>
              <a:rPr lang="zh-CN" altLang="en-US" sz="2000" dirty="0">
                <a:solidFill>
                  <a:schemeClr val="tx1"/>
                </a:solidFill>
                <a:latin typeface="+mj-ea"/>
                <a:ea typeface="+mj-ea"/>
              </a:rPr>
              <a:t>，只能</a:t>
            </a:r>
            <a:r>
              <a:rPr lang="zh-CN" sz="2000" b="0" u="none" dirty="0">
                <a:solidFill>
                  <a:schemeClr val="tx1"/>
                </a:solidFill>
                <a:latin typeface="+mj-ea"/>
                <a:ea typeface="+mj-ea"/>
              </a:rPr>
              <a:t>对消息进行解释，</a:t>
            </a:r>
            <a:endParaRPr kumimoji="0" lang="zh-CN" altLang="en-US" sz="2000" b="0" i="0" u="none" strike="noStrike" cap="none" spc="0" normalizeH="0" baseline="0" dirty="0">
              <a:ln>
                <a:noFill/>
              </a:ln>
              <a:solidFill>
                <a:schemeClr val="tx1"/>
              </a:solidFill>
              <a:effectLst/>
              <a:uFillTx/>
              <a:latin typeface="+mj-ea"/>
              <a:ea typeface="+mj-ea"/>
              <a:cs typeface="Calibri" panose="020F0502020204030204"/>
              <a:sym typeface="Calibri" panose="020F0502020204030204"/>
            </a:endParaRPr>
          </a:p>
        </p:txBody>
      </p:sp>
      <p:pic>
        <p:nvPicPr>
          <p:cNvPr id="3" name="图片 2" descr="upload_535589405"/>
          <p:cNvPicPr>
            <a:picLocks noChangeAspect="1"/>
          </p:cNvPicPr>
          <p:nvPr/>
        </p:nvPicPr>
        <p:blipFill>
          <a:blip r:embed="rId2"/>
          <a:stretch>
            <a:fillRect/>
          </a:stretch>
        </p:blipFill>
        <p:spPr>
          <a:xfrm>
            <a:off x="7294214" y="196257"/>
            <a:ext cx="3936041" cy="3009272"/>
          </a:xfrm>
          <a:prstGeom prst="rect">
            <a:avLst/>
          </a:prstGeom>
        </p:spPr>
      </p:pic>
      <p:pic>
        <p:nvPicPr>
          <p:cNvPr id="4" name="图片 3" descr="upload_589085580"/>
          <p:cNvPicPr>
            <a:picLocks noChangeAspect="1"/>
          </p:cNvPicPr>
          <p:nvPr/>
        </p:nvPicPr>
        <p:blipFill>
          <a:blip r:embed="rId3"/>
          <a:stretch>
            <a:fillRect/>
          </a:stretch>
        </p:blipFill>
        <p:spPr>
          <a:xfrm>
            <a:off x="7294214" y="3429000"/>
            <a:ext cx="3990556" cy="34126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1623046" y="307989"/>
            <a:ext cx="7519990" cy="982345"/>
            <a:chOff x="0" y="-1"/>
            <a:chExt cx="7519989" cy="982342"/>
          </a:xfrm>
        </p:grpSpPr>
        <p:sp>
          <p:nvSpPr>
            <p:cNvPr id="497"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1875760" y="-1"/>
              <a:ext cx="2386462" cy="982342"/>
              <a:chOff x="42976" y="0"/>
              <a:chExt cx="2386462" cy="982338"/>
            </a:xfrm>
          </p:grpSpPr>
          <p:sp>
            <p:nvSpPr>
              <p:cNvPr id="498" name="矩形 3"/>
              <p:cNvSpPr txBox="1"/>
              <p:nvPr/>
            </p:nvSpPr>
            <p:spPr>
              <a:xfrm>
                <a:off x="659243" y="0"/>
                <a:ext cx="1770195"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3.7 </a:t>
                </a:r>
                <a:r>
                  <a:rPr lang="zh-CN" altLang="en-US" b="1" dirty="0">
                    <a:solidFill>
                      <a:srgbClr val="B4B4B4"/>
                    </a:solidFill>
                    <a:effectLst/>
                    <a:latin typeface="PingFang SC"/>
                  </a:rPr>
                  <a:t>通信图</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42976" y="59689"/>
                <a:ext cx="248286" cy="383858"/>
                <a:chOff x="42976" y="20459"/>
                <a:chExt cx="248284" cy="383856"/>
              </a:xfrm>
            </p:grpSpPr>
            <p:sp>
              <p:nvSpPr>
                <p:cNvPr id="49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pic>
        <p:nvPicPr>
          <p:cNvPr id="5" name="图片 4" descr="upload_864507962"/>
          <p:cNvPicPr>
            <a:picLocks noChangeAspect="1"/>
          </p:cNvPicPr>
          <p:nvPr/>
        </p:nvPicPr>
        <p:blipFill>
          <a:blip r:embed="rId2"/>
          <a:stretch>
            <a:fillRect/>
          </a:stretch>
        </p:blipFill>
        <p:spPr>
          <a:xfrm>
            <a:off x="2441754" y="2089068"/>
            <a:ext cx="7295791" cy="2701740"/>
          </a:xfrm>
          <a:prstGeom prst="rect">
            <a:avLst/>
          </a:prstGeom>
        </p:spPr>
      </p:pic>
      <p:sp>
        <p:nvSpPr>
          <p:cNvPr id="2" name="文本框 1"/>
          <p:cNvSpPr txBox="1"/>
          <p:nvPr/>
        </p:nvSpPr>
        <p:spPr>
          <a:xfrm>
            <a:off x="9579006" y="5903651"/>
            <a:ext cx="2067166"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学生查看课程信息</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1623046" y="307989"/>
            <a:ext cx="7519990" cy="982345"/>
            <a:chOff x="0" y="-1"/>
            <a:chExt cx="7519989" cy="982342"/>
          </a:xfrm>
        </p:grpSpPr>
        <p:sp>
          <p:nvSpPr>
            <p:cNvPr id="497"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1875760" y="-1"/>
              <a:ext cx="2427922" cy="982342"/>
              <a:chOff x="42976" y="0"/>
              <a:chExt cx="2427922" cy="982338"/>
            </a:xfrm>
          </p:grpSpPr>
          <p:sp>
            <p:nvSpPr>
              <p:cNvPr id="498" name="矩形 3"/>
              <p:cNvSpPr txBox="1"/>
              <p:nvPr/>
            </p:nvSpPr>
            <p:spPr>
              <a:xfrm>
                <a:off x="659243" y="0"/>
                <a:ext cx="1811655"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3.8 </a:t>
                </a:r>
                <a:r>
                  <a:rPr lang="zh-CN" altLang="en-US" b="1" dirty="0">
                    <a:solidFill>
                      <a:srgbClr val="B4B4B4"/>
                    </a:solidFill>
                    <a:effectLst/>
                    <a:latin typeface="PingFang SC"/>
                  </a:rPr>
                  <a:t>构件图</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42976" y="59689"/>
                <a:ext cx="248286" cy="383858"/>
                <a:chOff x="42976" y="20459"/>
                <a:chExt cx="248284" cy="383856"/>
              </a:xfrm>
            </p:grpSpPr>
            <p:sp>
              <p:nvSpPr>
                <p:cNvPr id="49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3" name="文本框 2"/>
          <p:cNvSpPr txBox="1"/>
          <p:nvPr/>
        </p:nvSpPr>
        <p:spPr>
          <a:xfrm>
            <a:off x="692132" y="2003626"/>
            <a:ext cx="4517484" cy="333615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noAutofit/>
          </a:bodyPr>
          <a:lstStyle/>
          <a:p>
            <a:pPr marL="0" marR="0" indent="0" algn="l" defTabSz="914400" rtl="0" fontAlgn="auto" latinLnBrk="0" hangingPunct="0">
              <a:lnSpc>
                <a:spcPct val="100000"/>
              </a:lnSpc>
              <a:spcBef>
                <a:spcPts val="0"/>
              </a:spcBef>
              <a:spcAft>
                <a:spcPts val="0"/>
              </a:spcAft>
              <a:buClrTx/>
              <a:buSzTx/>
              <a:buFontTx/>
              <a:buNone/>
            </a:pPr>
            <a:r>
              <a:rPr lang="zh-CN" sz="2000" b="0" u="none" dirty="0">
                <a:solidFill>
                  <a:srgbClr val="111111"/>
                </a:solidFill>
                <a:latin typeface="+mj-ea"/>
                <a:ea typeface="+mj-ea"/>
              </a:rPr>
              <a:t>构件图 ——Component diagram主要</a:t>
            </a:r>
            <a:r>
              <a:rPr lang="zh-CN" sz="2000" u="none" dirty="0">
                <a:solidFill>
                  <a:srgbClr val="FF0000"/>
                </a:solidFill>
                <a:latin typeface="+mj-ea"/>
                <a:ea typeface="+mj-ea"/>
              </a:rPr>
              <a:t>用于描述各种软件构件之间的依赖关系</a:t>
            </a:r>
            <a:r>
              <a:rPr lang="zh-CN" sz="2000" b="0" u="none" dirty="0">
                <a:solidFill>
                  <a:srgbClr val="111111"/>
                </a:solidFill>
                <a:latin typeface="+mj-ea"/>
                <a:ea typeface="+mj-ea"/>
              </a:rPr>
              <a:t>。 在 构件图 中</a:t>
            </a:r>
            <a:r>
              <a:rPr lang="zh-CN" altLang="en-US" sz="2000" b="0" u="none" dirty="0">
                <a:solidFill>
                  <a:srgbClr val="111111"/>
                </a:solidFill>
                <a:latin typeface="+mj-ea"/>
                <a:ea typeface="+mj-ea"/>
              </a:rPr>
              <a:t>，</a:t>
            </a:r>
            <a:r>
              <a:rPr lang="zh-CN" sz="2000" b="0" u="none" dirty="0">
                <a:solidFill>
                  <a:srgbClr val="111111"/>
                </a:solidFill>
                <a:latin typeface="+mj-ea"/>
                <a:ea typeface="+mj-ea"/>
              </a:rPr>
              <a:t>系统中的每个物理 构件 都使用构件符号来表示</a:t>
            </a:r>
            <a:r>
              <a:rPr lang="zh-CN" altLang="en-US" sz="2000" b="0" u="none" dirty="0">
                <a:solidFill>
                  <a:srgbClr val="111111"/>
                </a:solidFill>
                <a:latin typeface="+mj-ea"/>
                <a:ea typeface="+mj-ea"/>
              </a:rPr>
              <a:t>。</a:t>
            </a:r>
            <a:r>
              <a:rPr lang="zh-CN" sz="2000" b="0" u="none" dirty="0">
                <a:solidFill>
                  <a:srgbClr val="111111"/>
                </a:solidFill>
                <a:latin typeface="+mj-ea"/>
                <a:ea typeface="+mj-ea"/>
              </a:rPr>
              <a:t>通常</a:t>
            </a:r>
            <a:r>
              <a:rPr lang="zh-CN" altLang="en-US" sz="2000" b="0" u="none" dirty="0">
                <a:solidFill>
                  <a:srgbClr val="111111"/>
                </a:solidFill>
                <a:latin typeface="+mj-ea"/>
                <a:ea typeface="+mj-ea"/>
              </a:rPr>
              <a:t>，</a:t>
            </a:r>
            <a:r>
              <a:rPr lang="zh-CN" sz="2000" b="0" u="none" dirty="0">
                <a:solidFill>
                  <a:srgbClr val="111111"/>
                </a:solidFill>
                <a:latin typeface="+mj-ea"/>
                <a:ea typeface="+mj-ea"/>
              </a:rPr>
              <a:t>构件图看起来像是构件图标的集合，这些图标代表系统中的物理构件 。</a:t>
            </a:r>
            <a:endParaRPr kumimoji="0" lang="zh-CN" altLang="en-US" sz="20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endParaRPr>
          </a:p>
        </p:txBody>
      </p:sp>
      <p:pic>
        <p:nvPicPr>
          <p:cNvPr id="4" name="图片 3" descr="upload_100738067"/>
          <p:cNvPicPr>
            <a:picLocks noChangeAspect="1"/>
          </p:cNvPicPr>
          <p:nvPr/>
        </p:nvPicPr>
        <p:blipFill>
          <a:blip r:embed="rId2"/>
          <a:stretch>
            <a:fillRect/>
          </a:stretch>
        </p:blipFill>
        <p:spPr>
          <a:xfrm>
            <a:off x="6144341" y="1454652"/>
            <a:ext cx="5184715" cy="29205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1623046" y="307989"/>
            <a:ext cx="7519990" cy="982345"/>
            <a:chOff x="0" y="-1"/>
            <a:chExt cx="7519989" cy="982342"/>
          </a:xfrm>
        </p:grpSpPr>
        <p:sp>
          <p:nvSpPr>
            <p:cNvPr id="497"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1875760" y="-1"/>
              <a:ext cx="2274878" cy="982342"/>
              <a:chOff x="42976" y="0"/>
              <a:chExt cx="2274878" cy="982338"/>
            </a:xfrm>
          </p:grpSpPr>
          <p:sp>
            <p:nvSpPr>
              <p:cNvPr id="498" name="矩形 3"/>
              <p:cNvSpPr txBox="1"/>
              <p:nvPr/>
            </p:nvSpPr>
            <p:spPr>
              <a:xfrm>
                <a:off x="659243" y="0"/>
                <a:ext cx="1658611"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3.8 </a:t>
                </a:r>
                <a:r>
                  <a:rPr lang="zh-CN" altLang="en-US" b="1" dirty="0">
                    <a:solidFill>
                      <a:srgbClr val="B4B4B4"/>
                    </a:solidFill>
                    <a:effectLst/>
                    <a:latin typeface="PingFang SC"/>
                  </a:rPr>
                  <a:t>构件图</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42976" y="59689"/>
                <a:ext cx="248286" cy="383858"/>
                <a:chOff x="42976" y="20459"/>
                <a:chExt cx="248284" cy="383856"/>
              </a:xfrm>
            </p:grpSpPr>
            <p:sp>
              <p:nvSpPr>
                <p:cNvPr id="49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3" name="文本框 2"/>
          <p:cNvSpPr txBox="1"/>
          <p:nvPr userDrawn="1"/>
        </p:nvSpPr>
        <p:spPr>
          <a:xfrm>
            <a:off x="992370" y="1695287"/>
            <a:ext cx="4183312" cy="267765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sz="2400" b="1" u="none" dirty="0">
                <a:solidFill>
                  <a:srgbClr val="4F4F4F"/>
                </a:solidFill>
                <a:latin typeface="+mj-ea"/>
                <a:ea typeface="+mj-ea"/>
              </a:rPr>
              <a:t>依赖关系（Dependency）</a:t>
            </a:r>
            <a:endParaRPr lang="zh-CN" sz="2400" b="0" u="none" dirty="0">
              <a:solidFill>
                <a:srgbClr val="4D4D4D"/>
              </a:solidFill>
              <a:latin typeface="+mj-ea"/>
              <a:ea typeface="+mj-ea"/>
            </a:endParaRPr>
          </a:p>
          <a:p>
            <a:pPr marL="0" marR="0" indent="0" algn="l" defTabSz="914400" rtl="0" fontAlgn="auto" latinLnBrk="0" hangingPunct="0">
              <a:lnSpc>
                <a:spcPct val="100000"/>
              </a:lnSpc>
              <a:spcBef>
                <a:spcPts val="0"/>
              </a:spcBef>
              <a:spcAft>
                <a:spcPts val="0"/>
              </a:spcAft>
              <a:buClrTx/>
              <a:buSzTx/>
              <a:buFontTx/>
              <a:buNone/>
            </a:pPr>
            <a:r>
              <a:rPr lang="zh-CN" sz="2400" b="0" u="none" dirty="0">
                <a:solidFill>
                  <a:srgbClr val="4D4D4D"/>
                </a:solidFill>
                <a:latin typeface="+mj-ea"/>
                <a:ea typeface="+mj-ea"/>
              </a:rPr>
              <a:t>组件图用依赖关系表示各组件之间存在的关系类型。</a:t>
            </a:r>
          </a:p>
          <a:p>
            <a:pPr marL="0" marR="0" indent="0" algn="l" defTabSz="914400" rtl="0" fontAlgn="auto" latinLnBrk="0" hangingPunct="0">
              <a:lnSpc>
                <a:spcPct val="100000"/>
              </a:lnSpc>
              <a:spcBef>
                <a:spcPts val="0"/>
              </a:spcBef>
              <a:spcAft>
                <a:spcPts val="0"/>
              </a:spcAft>
              <a:buClrTx/>
              <a:buSzTx/>
              <a:buFontTx/>
              <a:buNone/>
            </a:pPr>
            <a:r>
              <a:rPr lang="zh-CN" sz="2400" b="0" u="none" dirty="0">
                <a:solidFill>
                  <a:srgbClr val="4D4D4D"/>
                </a:solidFill>
                <a:latin typeface="+mj-ea"/>
                <a:ea typeface="+mj-ea"/>
              </a:rPr>
              <a:t>  在UML中，组件图中依赖关系的表示方法与类图中依赖关系相同，都是一个由客户指向提供者的虚线箭头。</a:t>
            </a:r>
            <a:endParaRPr kumimoji="0" lang="zh-CN" altLang="en-US" sz="24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endParaRPr>
          </a:p>
        </p:txBody>
      </p:sp>
      <p:pic>
        <p:nvPicPr>
          <p:cNvPr id="4" name="图片 3" descr="upload_821432482"/>
          <p:cNvPicPr>
            <a:picLocks noChangeAspect="1"/>
          </p:cNvPicPr>
          <p:nvPr/>
        </p:nvPicPr>
        <p:blipFill>
          <a:blip r:embed="rId2"/>
          <a:stretch>
            <a:fillRect/>
          </a:stretch>
        </p:blipFill>
        <p:spPr>
          <a:xfrm>
            <a:off x="5679467" y="2553943"/>
            <a:ext cx="4604990" cy="7219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9" name="组合 2"/>
          <p:cNvGrpSpPr/>
          <p:nvPr/>
        </p:nvGrpSpPr>
        <p:grpSpPr>
          <a:xfrm>
            <a:off x="-1430340" y="354838"/>
            <a:ext cx="8121122" cy="759013"/>
            <a:chOff x="0" y="-1"/>
            <a:chExt cx="8121121" cy="759011"/>
          </a:xfrm>
        </p:grpSpPr>
        <p:sp>
          <p:nvSpPr>
            <p:cNvPr id="333"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38" name="组合 1"/>
            <p:cNvGrpSpPr/>
            <p:nvPr/>
          </p:nvGrpSpPr>
          <p:grpSpPr>
            <a:xfrm>
              <a:off x="1875760" y="-1"/>
              <a:ext cx="6245361" cy="538598"/>
              <a:chOff x="42976" y="0"/>
              <a:chExt cx="6245361" cy="538596"/>
            </a:xfrm>
          </p:grpSpPr>
          <p:sp>
            <p:nvSpPr>
              <p:cNvPr id="334" name="矩形 3"/>
              <p:cNvSpPr txBox="1"/>
              <p:nvPr/>
            </p:nvSpPr>
            <p:spPr>
              <a:xfrm>
                <a:off x="659243" y="0"/>
                <a:ext cx="5629094" cy="538596"/>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dirty="0"/>
                  <a:t>1.1 </a:t>
                </a:r>
                <a:r>
                  <a:rPr lang="zh-CN" altLang="en-US" dirty="0"/>
                  <a:t>什么是</a:t>
                </a:r>
                <a:r>
                  <a:rPr lang="en-US" altLang="zh-CN" dirty="0"/>
                  <a:t>UML</a:t>
                </a:r>
                <a:r>
                  <a:rPr lang="zh-CN" altLang="en-US" dirty="0"/>
                  <a:t>和</a:t>
                </a:r>
                <a:r>
                  <a:rPr lang="en-US" altLang="zh-CN" dirty="0"/>
                  <a:t>UML</a:t>
                </a:r>
                <a:r>
                  <a:rPr lang="zh-CN" altLang="en-US" dirty="0"/>
                  <a:t>的发展历程</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337" name="组合 26"/>
              <p:cNvGrpSpPr/>
              <p:nvPr/>
            </p:nvGrpSpPr>
            <p:grpSpPr>
              <a:xfrm>
                <a:off x="42976" y="59689"/>
                <a:ext cx="248286" cy="383858"/>
                <a:chOff x="42976" y="20459"/>
                <a:chExt cx="248284" cy="383856"/>
              </a:xfrm>
            </p:grpSpPr>
            <p:sp>
              <p:nvSpPr>
                <p:cNvPr id="335"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336"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4" name="文本框 3"/>
          <p:cNvSpPr txBox="1"/>
          <p:nvPr/>
        </p:nvSpPr>
        <p:spPr>
          <a:xfrm>
            <a:off x="197301" y="1113852"/>
            <a:ext cx="11869008"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2000" dirty="0"/>
              <a:t>  </a:t>
            </a:r>
            <a:r>
              <a:rPr lang="en-US" altLang="zh-CN" sz="2000" dirty="0">
                <a:latin typeface="+mj-lt"/>
              </a:rPr>
              <a:t>UML</a:t>
            </a:r>
            <a:r>
              <a:rPr lang="zh-CN" altLang="en-US" sz="2000" dirty="0">
                <a:latin typeface="+mj-lt"/>
              </a:rPr>
              <a:t>是统一建模语言的简称，它是一种由一整套图表组成的标准化建模语言。</a:t>
            </a:r>
          </a:p>
          <a:p>
            <a:r>
              <a:rPr lang="en-US" altLang="zh-CN" sz="2000" dirty="0">
                <a:latin typeface="+mj-lt"/>
              </a:rPr>
              <a:t>  UML</a:t>
            </a:r>
            <a:r>
              <a:rPr lang="zh-CN" altLang="en-US" sz="2000" dirty="0">
                <a:latin typeface="+mj-lt"/>
              </a:rPr>
              <a:t>用于帮助系统开发人员阐明，展示，构建和记录软件系统的产出。</a:t>
            </a:r>
          </a:p>
          <a:p>
            <a:r>
              <a:rPr lang="en-US" altLang="zh-CN" sz="2000" dirty="0">
                <a:latin typeface="+mj-lt"/>
              </a:rPr>
              <a:t>  UML</a:t>
            </a:r>
            <a:r>
              <a:rPr lang="zh-CN" altLang="en-US" sz="2000" dirty="0">
                <a:latin typeface="+mj-lt"/>
              </a:rPr>
              <a:t>主要使用图形符号来表示软件项目的设计，使用</a:t>
            </a:r>
            <a:r>
              <a:rPr lang="en-US" altLang="zh-CN" sz="2000" dirty="0">
                <a:latin typeface="+mj-lt"/>
              </a:rPr>
              <a:t>UML</a:t>
            </a:r>
            <a:r>
              <a:rPr lang="zh-CN" altLang="en-US" sz="2000" dirty="0">
                <a:latin typeface="+mj-lt"/>
              </a:rPr>
              <a:t>可以帮助项目团队沟通、探索潜在的设计和验证软件的架构设计。</a:t>
            </a:r>
            <a:endParaRPr kumimoji="0" lang="zh-CN" altLang="en-US" sz="2000" b="0" i="0" u="none" strike="noStrike" cap="none" spc="0" normalizeH="0" baseline="0" dirty="0">
              <a:ln>
                <a:noFill/>
              </a:ln>
              <a:solidFill>
                <a:schemeClr val="tx2">
                  <a:lumMod val="50000"/>
                </a:schemeClr>
              </a:solidFill>
              <a:effectLst/>
              <a:uFillTx/>
              <a:latin typeface="+mj-lt"/>
              <a:sym typeface="Calibri" panose="020F0502020204030204"/>
            </a:endParaRPr>
          </a:p>
        </p:txBody>
      </p:sp>
      <p:pic>
        <p:nvPicPr>
          <p:cNvPr id="11" name="图片 10"/>
          <p:cNvPicPr>
            <a:picLocks noChangeAspect="1"/>
          </p:cNvPicPr>
          <p:nvPr/>
        </p:nvPicPr>
        <p:blipFill>
          <a:blip r:embed="rId2"/>
          <a:stretch>
            <a:fillRect/>
          </a:stretch>
        </p:blipFill>
        <p:spPr>
          <a:xfrm>
            <a:off x="0" y="2710143"/>
            <a:ext cx="6089650" cy="4174490"/>
          </a:xfrm>
          <a:prstGeom prst="rect">
            <a:avLst/>
          </a:prstGeom>
        </p:spPr>
      </p:pic>
      <p:sp>
        <p:nvSpPr>
          <p:cNvPr id="2" name="文本框 1"/>
          <p:cNvSpPr txBox="1"/>
          <p:nvPr/>
        </p:nvSpPr>
        <p:spPr>
          <a:xfrm>
            <a:off x="6131805" y="2683510"/>
            <a:ext cx="5934504" cy="37856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a:buFont typeface="+mj-lt"/>
              <a:buAutoNum type="arabicPeriod"/>
            </a:pPr>
            <a:r>
              <a:rPr lang="zh-CN" altLang="en-US" sz="2000" b="0" i="0" dirty="0">
                <a:solidFill>
                  <a:schemeClr val="tx1"/>
                </a:solidFill>
                <a:effectLst/>
                <a:latin typeface="+mj-lt"/>
              </a:rPr>
              <a:t>在 </a:t>
            </a:r>
            <a:r>
              <a:rPr lang="en-US" altLang="zh-CN" sz="2000" b="0" i="0" dirty="0">
                <a:solidFill>
                  <a:schemeClr val="tx1"/>
                </a:solidFill>
                <a:effectLst/>
                <a:latin typeface="+mj-lt"/>
              </a:rPr>
              <a:t>1996 </a:t>
            </a:r>
            <a:r>
              <a:rPr lang="zh-CN" altLang="en-US" sz="2000" b="0" i="0" dirty="0">
                <a:solidFill>
                  <a:schemeClr val="tx1"/>
                </a:solidFill>
                <a:effectLst/>
                <a:latin typeface="+mj-lt"/>
              </a:rPr>
              <a:t>年间，由</a:t>
            </a:r>
            <a:r>
              <a:rPr lang="en-US" altLang="zh-CN" sz="2000" b="0" i="0" dirty="0">
                <a:solidFill>
                  <a:srgbClr val="FF0000"/>
                </a:solidFill>
                <a:effectLst/>
                <a:latin typeface="+mj-lt"/>
              </a:rPr>
              <a:t>OMG</a:t>
            </a:r>
            <a:r>
              <a:rPr lang="zh-CN" altLang="en-US" sz="2000" b="0" i="0" dirty="0">
                <a:solidFill>
                  <a:schemeClr val="tx1"/>
                </a:solidFill>
                <a:effectLst/>
                <a:latin typeface="+mj-lt"/>
              </a:rPr>
              <a:t>发布的第一个征求建议书 （</a:t>
            </a:r>
            <a:r>
              <a:rPr lang="en-US" altLang="zh-CN" sz="2000" b="0" i="0" dirty="0">
                <a:solidFill>
                  <a:schemeClr val="tx1"/>
                </a:solidFill>
                <a:effectLst/>
                <a:latin typeface="+mj-lt"/>
              </a:rPr>
              <a:t>RFP</a:t>
            </a:r>
            <a:r>
              <a:rPr lang="zh-CN" altLang="en-US" sz="2000" dirty="0">
                <a:solidFill>
                  <a:schemeClr val="tx1"/>
                </a:solidFill>
                <a:latin typeface="+mj-lt"/>
              </a:rPr>
              <a:t>）。</a:t>
            </a:r>
            <a:endParaRPr lang="zh-CN" altLang="en-US" sz="2000" b="0" i="0" dirty="0">
              <a:solidFill>
                <a:schemeClr val="tx1"/>
              </a:solidFill>
              <a:effectLst/>
              <a:latin typeface="+mj-lt"/>
            </a:endParaRPr>
          </a:p>
          <a:p>
            <a:pPr algn="l"/>
            <a:r>
              <a:rPr lang="en-US" altLang="zh-CN" sz="2000" dirty="0">
                <a:solidFill>
                  <a:schemeClr val="tx1"/>
                </a:solidFill>
                <a:latin typeface="+mj-lt"/>
              </a:rPr>
              <a:t>2.</a:t>
            </a:r>
            <a:r>
              <a:rPr lang="en-US" altLang="zh-CN" sz="2000" b="0" i="0" dirty="0">
                <a:solidFill>
                  <a:srgbClr val="FF0000"/>
                </a:solidFill>
                <a:effectLst/>
                <a:latin typeface="+mj-lt"/>
              </a:rPr>
              <a:t>Rational </a:t>
            </a:r>
            <a:r>
              <a:rPr lang="zh-CN" altLang="en-US" sz="2000" b="0" i="0" dirty="0">
                <a:solidFill>
                  <a:schemeClr val="tx1"/>
                </a:solidFill>
                <a:effectLst/>
                <a:latin typeface="+mj-lt"/>
              </a:rPr>
              <a:t>与几个伙伴把</a:t>
            </a:r>
            <a:r>
              <a:rPr lang="en-US" altLang="zh-CN" sz="2000" b="0" i="0" dirty="0">
                <a:solidFill>
                  <a:schemeClr val="tx1"/>
                </a:solidFill>
                <a:effectLst/>
                <a:latin typeface="+mj-lt"/>
              </a:rPr>
              <a:t>UML 1.0 </a:t>
            </a:r>
            <a:r>
              <a:rPr lang="zh-CN" altLang="en-US" sz="2000" b="0" i="0" dirty="0">
                <a:solidFill>
                  <a:schemeClr val="tx1"/>
                </a:solidFill>
                <a:effectLst/>
                <a:latin typeface="+mj-lt"/>
              </a:rPr>
              <a:t>在 </a:t>
            </a:r>
            <a:r>
              <a:rPr lang="en-US" altLang="zh-CN" sz="2000" b="0" i="0" dirty="0">
                <a:solidFill>
                  <a:schemeClr val="tx1"/>
                </a:solidFill>
                <a:effectLst/>
                <a:latin typeface="+mj-lt"/>
              </a:rPr>
              <a:t>1997 </a:t>
            </a:r>
            <a:r>
              <a:rPr lang="zh-CN" altLang="en-US" sz="2000" b="0" i="0" dirty="0">
                <a:solidFill>
                  <a:schemeClr val="tx1"/>
                </a:solidFill>
                <a:effectLst/>
                <a:latin typeface="+mj-lt"/>
              </a:rPr>
              <a:t>年 </a:t>
            </a:r>
            <a:r>
              <a:rPr lang="en-US" altLang="zh-CN" sz="2000" b="0" i="0" dirty="0">
                <a:solidFill>
                  <a:schemeClr val="tx1"/>
                </a:solidFill>
                <a:effectLst/>
                <a:latin typeface="+mj-lt"/>
              </a:rPr>
              <a:t>1 </a:t>
            </a:r>
            <a:r>
              <a:rPr lang="zh-CN" altLang="en-US" sz="2000" b="0" i="0" dirty="0">
                <a:solidFill>
                  <a:schemeClr val="tx1"/>
                </a:solidFill>
                <a:effectLst/>
                <a:latin typeface="+mj-lt"/>
              </a:rPr>
              <a:t>月提交给 </a:t>
            </a:r>
            <a:r>
              <a:rPr lang="en-US" altLang="zh-CN" sz="2000" b="0" i="0" dirty="0">
                <a:solidFill>
                  <a:schemeClr val="tx1"/>
                </a:solidFill>
                <a:effectLst/>
                <a:latin typeface="+mj-lt"/>
              </a:rPr>
              <a:t>OMG</a:t>
            </a:r>
            <a:r>
              <a:rPr lang="zh-CN" altLang="en-US" sz="2000" b="0" i="0" dirty="0">
                <a:solidFill>
                  <a:schemeClr val="tx1"/>
                </a:solidFill>
                <a:effectLst/>
                <a:latin typeface="+mj-lt"/>
              </a:rPr>
              <a:t>，作为最初的 </a:t>
            </a:r>
            <a:r>
              <a:rPr lang="en-US" altLang="zh-CN" sz="2000" b="0" i="0" dirty="0">
                <a:solidFill>
                  <a:schemeClr val="tx1"/>
                </a:solidFill>
                <a:effectLst/>
                <a:latin typeface="+mj-lt"/>
              </a:rPr>
              <a:t>RFP </a:t>
            </a:r>
            <a:r>
              <a:rPr lang="zh-CN" altLang="en-US" sz="2000" b="0" i="0" dirty="0">
                <a:solidFill>
                  <a:schemeClr val="tx1"/>
                </a:solidFill>
                <a:effectLst/>
                <a:latin typeface="+mj-lt"/>
              </a:rPr>
              <a:t>回应。</a:t>
            </a:r>
          </a:p>
          <a:p>
            <a:pPr algn="l">
              <a:buFont typeface="+mj-lt"/>
              <a:buAutoNum type="arabicPeriod"/>
            </a:pPr>
            <a:r>
              <a:rPr lang="en-US" altLang="zh-CN" sz="2000" b="0" i="0" dirty="0">
                <a:solidFill>
                  <a:schemeClr val="tx1"/>
                </a:solidFill>
                <a:effectLst/>
                <a:latin typeface="+mj-lt"/>
              </a:rPr>
              <a:t>1997 </a:t>
            </a:r>
            <a:r>
              <a:rPr lang="zh-CN" altLang="en-US" sz="2000" b="0" i="0" dirty="0">
                <a:solidFill>
                  <a:schemeClr val="tx1"/>
                </a:solidFill>
                <a:effectLst/>
                <a:latin typeface="+mj-lt"/>
              </a:rPr>
              <a:t>年 </a:t>
            </a:r>
            <a:r>
              <a:rPr lang="en-US" altLang="zh-CN" sz="2000" b="0" i="0" dirty="0">
                <a:solidFill>
                  <a:schemeClr val="tx1"/>
                </a:solidFill>
                <a:effectLst/>
                <a:latin typeface="+mj-lt"/>
              </a:rPr>
              <a:t>1 </a:t>
            </a:r>
            <a:r>
              <a:rPr lang="zh-CN" altLang="en-US" sz="2000" b="0" i="0" dirty="0">
                <a:solidFill>
                  <a:schemeClr val="tx1"/>
                </a:solidFill>
                <a:effectLst/>
                <a:latin typeface="+mj-lt"/>
              </a:rPr>
              <a:t>月，</a:t>
            </a:r>
            <a:r>
              <a:rPr lang="zh-CN" altLang="en-US" sz="2000" dirty="0">
                <a:solidFill>
                  <a:schemeClr val="tx1"/>
                </a:solidFill>
                <a:latin typeface="+mj-lt"/>
              </a:rPr>
              <a:t>其他公司向</a:t>
            </a:r>
            <a:r>
              <a:rPr lang="en-US" altLang="zh-CN" sz="2000" b="0" i="0" dirty="0">
                <a:solidFill>
                  <a:schemeClr val="tx1"/>
                </a:solidFill>
                <a:effectLst/>
                <a:latin typeface="+mj-lt"/>
              </a:rPr>
              <a:t>OMG </a:t>
            </a:r>
            <a:r>
              <a:rPr lang="zh-CN" altLang="en-US" sz="2000" b="0" i="0" dirty="0">
                <a:solidFill>
                  <a:schemeClr val="tx1"/>
                </a:solidFill>
                <a:effectLst/>
                <a:latin typeface="+mj-lt"/>
              </a:rPr>
              <a:t>提交了 </a:t>
            </a:r>
            <a:r>
              <a:rPr lang="en-US" altLang="zh-CN" sz="2000" b="0" i="0" dirty="0">
                <a:solidFill>
                  <a:schemeClr val="tx1"/>
                </a:solidFill>
                <a:effectLst/>
                <a:latin typeface="+mj-lt"/>
              </a:rPr>
              <a:t>RFP </a:t>
            </a:r>
            <a:r>
              <a:rPr lang="zh-CN" altLang="en-US" sz="2000" b="0" i="0" dirty="0">
                <a:solidFill>
                  <a:schemeClr val="tx1"/>
                </a:solidFill>
                <a:effectLst/>
                <a:latin typeface="+mj-lt"/>
              </a:rPr>
              <a:t>回应。这些公司加入了伙伴联盟，并一起制定了经修订的 </a:t>
            </a:r>
            <a:r>
              <a:rPr lang="en-US" altLang="zh-CN" sz="2000" b="0" i="0" dirty="0">
                <a:solidFill>
                  <a:schemeClr val="tx1"/>
                </a:solidFill>
                <a:effectLst/>
                <a:latin typeface="+mj-lt"/>
              </a:rPr>
              <a:t>UML 1.1</a:t>
            </a:r>
            <a:r>
              <a:rPr lang="zh-CN" altLang="en-US" sz="2000" b="0" i="0" dirty="0">
                <a:solidFill>
                  <a:schemeClr val="tx1"/>
                </a:solidFill>
                <a:effectLst/>
                <a:latin typeface="+mj-lt"/>
              </a:rPr>
              <a:t>。</a:t>
            </a:r>
            <a:endParaRPr lang="en-US" altLang="zh-CN" sz="2000" dirty="0">
              <a:solidFill>
                <a:schemeClr val="tx1"/>
              </a:solidFill>
              <a:latin typeface="+mj-lt"/>
            </a:endParaRPr>
          </a:p>
          <a:p>
            <a:pPr algn="l">
              <a:buFont typeface="+mj-lt"/>
              <a:buAutoNum type="arabicPeriod"/>
            </a:pPr>
            <a:r>
              <a:rPr lang="en-US" altLang="zh-CN" sz="2000" b="0" i="0" dirty="0">
                <a:solidFill>
                  <a:schemeClr val="tx1"/>
                </a:solidFill>
                <a:effectLst/>
                <a:latin typeface="+mj-lt"/>
              </a:rPr>
              <a:t>UML 1.1 </a:t>
            </a:r>
            <a:r>
              <a:rPr lang="zh-CN" altLang="en-US" sz="2000" b="0" i="0" dirty="0">
                <a:solidFill>
                  <a:schemeClr val="tx1"/>
                </a:solidFill>
                <a:effectLst/>
                <a:latin typeface="+mj-lt"/>
              </a:rPr>
              <a:t>被提交给 </a:t>
            </a:r>
            <a:r>
              <a:rPr lang="en-US" altLang="zh-CN" sz="2000" b="0" i="0" dirty="0">
                <a:solidFill>
                  <a:schemeClr val="tx1"/>
                </a:solidFill>
                <a:effectLst/>
                <a:latin typeface="+mj-lt"/>
              </a:rPr>
              <a:t>OMG </a:t>
            </a:r>
            <a:r>
              <a:rPr lang="zh-CN" altLang="en-US" sz="2000" b="0" i="0" dirty="0">
                <a:solidFill>
                  <a:schemeClr val="tx1"/>
                </a:solidFill>
                <a:effectLst/>
                <a:latin typeface="+mj-lt"/>
              </a:rPr>
              <a:t>供考虑，并在 </a:t>
            </a:r>
            <a:r>
              <a:rPr lang="en-US" altLang="zh-CN" sz="2000" b="0" i="0" dirty="0">
                <a:solidFill>
                  <a:schemeClr val="tx1"/>
                </a:solidFill>
                <a:effectLst/>
                <a:latin typeface="+mj-lt"/>
              </a:rPr>
              <a:t>1997 </a:t>
            </a:r>
            <a:r>
              <a:rPr lang="zh-CN" altLang="en-US" sz="2000" b="0" i="0" dirty="0">
                <a:solidFill>
                  <a:schemeClr val="tx1"/>
                </a:solidFill>
                <a:effectLst/>
                <a:latin typeface="+mj-lt"/>
              </a:rPr>
              <a:t>年秋季被采用，及后被改良，版本从 </a:t>
            </a:r>
            <a:r>
              <a:rPr lang="en-US" altLang="zh-CN" sz="2000" b="0" i="0" dirty="0">
                <a:solidFill>
                  <a:schemeClr val="tx1"/>
                </a:solidFill>
                <a:effectLst/>
                <a:latin typeface="+mj-lt"/>
              </a:rPr>
              <a:t>1.1 </a:t>
            </a:r>
            <a:r>
              <a:rPr lang="zh-CN" altLang="en-US" sz="2000" b="0" i="0" dirty="0">
                <a:solidFill>
                  <a:schemeClr val="tx1"/>
                </a:solidFill>
                <a:effectLst/>
                <a:latin typeface="+mj-lt"/>
              </a:rPr>
              <a:t>渐渐提高到 </a:t>
            </a:r>
            <a:r>
              <a:rPr lang="en-US" altLang="zh-CN" sz="2000" b="0" i="0" dirty="0">
                <a:solidFill>
                  <a:schemeClr val="tx1"/>
                </a:solidFill>
                <a:effectLst/>
                <a:latin typeface="+mj-lt"/>
              </a:rPr>
              <a:t>1.5</a:t>
            </a:r>
            <a:r>
              <a:rPr lang="zh-CN" altLang="en-US" sz="2000" b="0" i="0" dirty="0">
                <a:solidFill>
                  <a:schemeClr val="tx1"/>
                </a:solidFill>
                <a:effectLst/>
                <a:latin typeface="+mj-lt"/>
              </a:rPr>
              <a:t>，并于 </a:t>
            </a:r>
            <a:r>
              <a:rPr lang="en-US" altLang="zh-CN" sz="2000" b="0" i="0" dirty="0">
                <a:solidFill>
                  <a:schemeClr val="tx1"/>
                </a:solidFill>
                <a:effectLst/>
                <a:latin typeface="+mj-lt"/>
              </a:rPr>
              <a:t>2001 </a:t>
            </a:r>
            <a:r>
              <a:rPr lang="zh-CN" altLang="en-US" sz="2000" b="0" i="0" dirty="0">
                <a:solidFill>
                  <a:schemeClr val="tx1"/>
                </a:solidFill>
                <a:effectLst/>
                <a:latin typeface="+mj-lt"/>
              </a:rPr>
              <a:t>到 </a:t>
            </a:r>
            <a:r>
              <a:rPr lang="en-US" altLang="zh-CN" sz="2000" b="0" i="0" dirty="0">
                <a:solidFill>
                  <a:schemeClr val="tx1"/>
                </a:solidFill>
                <a:effectLst/>
                <a:latin typeface="+mj-lt"/>
              </a:rPr>
              <a:t>2006 </a:t>
            </a:r>
            <a:r>
              <a:rPr lang="zh-CN" altLang="en-US" sz="2000" b="0" i="0" dirty="0">
                <a:solidFill>
                  <a:schemeClr val="tx1"/>
                </a:solidFill>
                <a:effectLst/>
                <a:latin typeface="+mj-lt"/>
              </a:rPr>
              <a:t>年内提高到 </a:t>
            </a:r>
            <a:r>
              <a:rPr lang="en-US" altLang="zh-CN" sz="2000" b="0" i="0" dirty="0">
                <a:solidFill>
                  <a:schemeClr val="tx1"/>
                </a:solidFill>
                <a:effectLst/>
                <a:latin typeface="+mj-lt"/>
              </a:rPr>
              <a:t>2.1 </a:t>
            </a:r>
            <a:r>
              <a:rPr lang="zh-CN" altLang="en-US" sz="2000" b="0" i="0" dirty="0">
                <a:solidFill>
                  <a:schemeClr val="tx1"/>
                </a:solidFill>
                <a:effectLst/>
                <a:latin typeface="+mj-lt"/>
              </a:rPr>
              <a:t>。（现在的 </a:t>
            </a:r>
            <a:r>
              <a:rPr lang="en-US" altLang="zh-CN" sz="2000" b="0" i="0" dirty="0">
                <a:solidFill>
                  <a:schemeClr val="tx1"/>
                </a:solidFill>
                <a:effectLst/>
                <a:latin typeface="+mj-lt"/>
              </a:rPr>
              <a:t>UML </a:t>
            </a:r>
            <a:r>
              <a:rPr lang="zh-CN" altLang="en-US" sz="2000" b="0" i="0" dirty="0">
                <a:solidFill>
                  <a:schemeClr val="tx1"/>
                </a:solidFill>
                <a:effectLst/>
                <a:latin typeface="+mj-lt"/>
              </a:rPr>
              <a:t>版本为 </a:t>
            </a:r>
            <a:r>
              <a:rPr lang="en-US" altLang="zh-CN" sz="2000" b="0" i="0" dirty="0">
                <a:solidFill>
                  <a:schemeClr val="tx1"/>
                </a:solidFill>
                <a:effectLst/>
                <a:latin typeface="+mj-lt"/>
              </a:rPr>
              <a:t>2.5</a:t>
            </a:r>
            <a:r>
              <a:rPr lang="zh-CN" altLang="en-US" sz="2000" b="0" i="0" dirty="0">
                <a:solidFill>
                  <a:schemeClr val="tx1"/>
                </a:solidFill>
                <a:effectLst/>
                <a:latin typeface="+mj-lt"/>
              </a:rPr>
              <a:t>）</a:t>
            </a:r>
          </a:p>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childTnLst>
                                    <p:set>
                                      <p:cBhvr>
                                        <p:cTn id="6" dur="indefinite" fill="hold"/>
                                        <p:tgtEl>
                                          <p:spTgt spid="339"/>
                                        </p:tgtEl>
                                        <p:attrNameLst>
                                          <p:attrName>style.visibility</p:attrName>
                                        </p:attrNameLst>
                                      </p:cBhvr>
                                      <p:to>
                                        <p:strVal val="visible"/>
                                      </p:to>
                                    </p:set>
                                    <p:anim calcmode="lin" valueType="num">
                                      <p:cBhvr>
                                        <p:cTn id="7" dur="500" fill="hold"/>
                                        <p:tgtEl>
                                          <p:spTgt spid="339"/>
                                        </p:tgtEl>
                                        <p:attrNameLst>
                                          <p:attrName>ppt_x</p:attrName>
                                        </p:attrNameLst>
                                      </p:cBhvr>
                                      <p:tavLst>
                                        <p:tav tm="0">
                                          <p:val>
                                            <p:strVal val="#ppt_x"/>
                                          </p:val>
                                        </p:tav>
                                        <p:tav tm="100000">
                                          <p:val>
                                            <p:strVal val="#ppt_x"/>
                                          </p:val>
                                        </p:tav>
                                      </p:tavLst>
                                    </p:anim>
                                    <p:anim calcmode="lin" valueType="num">
                                      <p:cBhvr>
                                        <p:cTn id="8" dur="500" fill="hold"/>
                                        <p:tgtEl>
                                          <p:spTgt spid="3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1" animBg="1" advAuto="0"/>
      <p:bldP spid="4"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1623046" y="307989"/>
            <a:ext cx="7519990" cy="982345"/>
            <a:chOff x="0" y="-1"/>
            <a:chExt cx="7519989" cy="982342"/>
          </a:xfrm>
        </p:grpSpPr>
        <p:sp>
          <p:nvSpPr>
            <p:cNvPr id="497"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1875760" y="-1"/>
              <a:ext cx="2427922" cy="982342"/>
              <a:chOff x="42976" y="0"/>
              <a:chExt cx="2427922" cy="982338"/>
            </a:xfrm>
          </p:grpSpPr>
          <p:sp>
            <p:nvSpPr>
              <p:cNvPr id="498" name="矩形 3"/>
              <p:cNvSpPr txBox="1"/>
              <p:nvPr/>
            </p:nvSpPr>
            <p:spPr>
              <a:xfrm>
                <a:off x="659243" y="0"/>
                <a:ext cx="1811655"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3.8 </a:t>
                </a:r>
                <a:r>
                  <a:rPr lang="zh-CN" altLang="en-US" b="1" dirty="0">
                    <a:solidFill>
                      <a:srgbClr val="B4B4B4"/>
                    </a:solidFill>
                    <a:effectLst/>
                    <a:latin typeface="PingFang SC"/>
                  </a:rPr>
                  <a:t>构件图</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42976" y="59689"/>
                <a:ext cx="248286" cy="383858"/>
                <a:chOff x="42976" y="20459"/>
                <a:chExt cx="248284" cy="383856"/>
              </a:xfrm>
            </p:grpSpPr>
            <p:sp>
              <p:nvSpPr>
                <p:cNvPr id="49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pic>
        <p:nvPicPr>
          <p:cNvPr id="3" name="图片 2" descr="upload_030189661"/>
          <p:cNvPicPr>
            <a:picLocks noChangeAspect="1"/>
          </p:cNvPicPr>
          <p:nvPr/>
        </p:nvPicPr>
        <p:blipFill>
          <a:blip r:embed="rId2"/>
          <a:stretch>
            <a:fillRect/>
          </a:stretch>
        </p:blipFill>
        <p:spPr>
          <a:xfrm>
            <a:off x="2417346" y="1290710"/>
            <a:ext cx="5797255" cy="5403480"/>
          </a:xfrm>
          <a:prstGeom prst="rect">
            <a:avLst/>
          </a:prstGeom>
        </p:spPr>
      </p:pic>
      <p:sp>
        <p:nvSpPr>
          <p:cNvPr id="2" name="文本框 1"/>
          <p:cNvSpPr txBox="1"/>
          <p:nvPr/>
        </p:nvSpPr>
        <p:spPr>
          <a:xfrm>
            <a:off x="9374819" y="5974672"/>
            <a:ext cx="2556769" cy="64632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学生查询课程信息的构件图</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0443" y="1037254"/>
            <a:ext cx="5395942"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zh-CN" altLang="en-US" b="0" i="0" u="none" strike="noStrike" cap="none" spc="0" normalizeH="0" baseline="0" dirty="0">
                <a:ln>
                  <a:noFill/>
                </a:ln>
                <a:solidFill>
                  <a:schemeClr val="tx1"/>
                </a:solidFill>
                <a:effectLst/>
                <a:uFillTx/>
                <a:latin typeface="+mj-ea"/>
                <a:ea typeface="+mj-ea"/>
                <a:cs typeface="Calibri" panose="020F0502020204030204"/>
                <a:sym typeface="Calibri" panose="020F0502020204030204"/>
              </a:rPr>
              <a:t>部署图：</a:t>
            </a:r>
            <a:endParaRPr kumimoji="0" lang="en-US" altLang="zh-CN" b="0" i="0" u="none" strike="noStrike" cap="none" spc="0" normalizeH="0" baseline="0" dirty="0">
              <a:ln>
                <a:noFill/>
              </a:ln>
              <a:solidFill>
                <a:schemeClr val="tx1"/>
              </a:solidFill>
              <a:effectLst/>
              <a:uFillTx/>
              <a:latin typeface="+mj-ea"/>
              <a:ea typeface="+mj-ea"/>
              <a:cs typeface="Calibri" panose="020F0502020204030204"/>
              <a:sym typeface="Calibri" panose="020F0502020204030204"/>
            </a:endParaRPr>
          </a:p>
          <a:p>
            <a:r>
              <a:rPr kumimoji="0" lang="zh-CN" altLang="en-US" b="0" i="0" u="none" strike="noStrike" cap="none" spc="0" normalizeH="0" baseline="0" dirty="0">
                <a:ln>
                  <a:noFill/>
                </a:ln>
                <a:solidFill>
                  <a:schemeClr val="tx1"/>
                </a:solidFill>
                <a:effectLst/>
                <a:uFillTx/>
                <a:latin typeface="+mj-ea"/>
                <a:ea typeface="+mj-ea"/>
                <a:cs typeface="Calibri" panose="020F0502020204030204"/>
                <a:sym typeface="Calibri" panose="020F0502020204030204"/>
              </a:rPr>
              <a:t>也称为配置图，是一种实现图，用于描述系统所需的硬件环境的物理结构，以及软件资源在硬件环境种的部署方案，</a:t>
            </a:r>
            <a:r>
              <a:rPr lang="zh-CN" altLang="en-US" b="0" i="0" dirty="0">
                <a:solidFill>
                  <a:srgbClr val="333333"/>
                </a:solidFill>
                <a:effectLst/>
                <a:latin typeface="+mj-ea"/>
                <a:ea typeface="+mj-ea"/>
              </a:rPr>
              <a:t>使用部署图可以显示运行时系统的结构，同时还传达构成应用程序的硬件和软件元素的配置和部署方式。</a:t>
            </a:r>
            <a:endParaRPr kumimoji="0" lang="zh-CN" altLang="en-US" b="0" i="0" u="none" strike="noStrike" cap="none" spc="0" normalizeH="0" baseline="0" dirty="0">
              <a:ln>
                <a:noFill/>
              </a:ln>
              <a:solidFill>
                <a:schemeClr val="tx1"/>
              </a:solidFill>
              <a:effectLst/>
              <a:uFillTx/>
              <a:latin typeface="+mj-ea"/>
              <a:ea typeface="+mj-ea"/>
              <a:cs typeface="Calibri" panose="020F0502020204030204"/>
              <a:sym typeface="Calibri" panose="020F0502020204030204"/>
            </a:endParaRPr>
          </a:p>
        </p:txBody>
      </p:sp>
      <p:sp>
        <p:nvSpPr>
          <p:cNvPr id="13" name="文本框 12"/>
          <p:cNvSpPr txBox="1"/>
          <p:nvPr/>
        </p:nvSpPr>
        <p:spPr>
          <a:xfrm>
            <a:off x="407084" y="4603632"/>
            <a:ext cx="5302659"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主要概念：</a:t>
            </a:r>
            <a:endParaRPr kumimoji="0" lang="en-US" altLang="zh-CN" sz="18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1.</a:t>
            </a:r>
            <a:r>
              <a:rPr kumimoji="0" lang="zh-CN" altLang="en-US" sz="18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节点、工件、部署规范</a:t>
            </a:r>
            <a:endParaRPr kumimoji="0" lang="en-US" altLang="zh-CN" sz="18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en-US" altLang="zh-CN" dirty="0">
                <a:latin typeface="+mj-ea"/>
                <a:ea typeface="+mj-ea"/>
              </a:rPr>
              <a:t>2.</a:t>
            </a:r>
            <a:r>
              <a:rPr lang="zh-CN" altLang="en-US" dirty="0">
                <a:latin typeface="+mj-ea"/>
                <a:ea typeface="+mj-ea"/>
              </a:rPr>
              <a:t>连接、依赖</a:t>
            </a:r>
            <a:endParaRPr kumimoji="0" lang="en-US" altLang="zh-CN" sz="18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endParaRPr>
          </a:p>
        </p:txBody>
      </p:sp>
      <p:pic>
        <p:nvPicPr>
          <p:cNvPr id="3" name="图片 2"/>
          <p:cNvPicPr>
            <a:picLocks noChangeAspect="1"/>
          </p:cNvPicPr>
          <p:nvPr/>
        </p:nvPicPr>
        <p:blipFill>
          <a:blip r:embed="rId2"/>
          <a:stretch>
            <a:fillRect/>
          </a:stretch>
        </p:blipFill>
        <p:spPr>
          <a:xfrm>
            <a:off x="6014613" y="856532"/>
            <a:ext cx="5804244" cy="4208764"/>
          </a:xfrm>
          <a:prstGeom prst="rect">
            <a:avLst/>
          </a:prstGeom>
        </p:spPr>
      </p:pic>
      <p:sp>
        <p:nvSpPr>
          <p:cNvPr id="2" name="文本框 1"/>
          <p:cNvSpPr txBox="1"/>
          <p:nvPr/>
        </p:nvSpPr>
        <p:spPr>
          <a:xfrm>
            <a:off x="360443" y="3059670"/>
            <a:ext cx="4547936"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rPr>
              <a:t>用结点表示实际的物理设备，并根据它们之间的连接关系将相应的结点连接起来并说明连接方式，在结点里说明分配的可执行构建和对象。</a:t>
            </a:r>
          </a:p>
        </p:txBody>
      </p:sp>
      <p:grpSp>
        <p:nvGrpSpPr>
          <p:cNvPr id="5" name="组合 2"/>
          <p:cNvGrpSpPr/>
          <p:nvPr/>
        </p:nvGrpSpPr>
        <p:grpSpPr>
          <a:xfrm>
            <a:off x="-1404282" y="328147"/>
            <a:ext cx="7519990" cy="982345"/>
            <a:chOff x="0" y="-1"/>
            <a:chExt cx="7519989" cy="982342"/>
          </a:xfrm>
        </p:grpSpPr>
        <p:sp>
          <p:nvSpPr>
            <p:cNvPr id="6"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7" name="组合 1"/>
            <p:cNvGrpSpPr/>
            <p:nvPr/>
          </p:nvGrpSpPr>
          <p:grpSpPr>
            <a:xfrm>
              <a:off x="1875760" y="-1"/>
              <a:ext cx="2427922" cy="982342"/>
              <a:chOff x="42976" y="0"/>
              <a:chExt cx="2427922" cy="982338"/>
            </a:xfrm>
          </p:grpSpPr>
          <p:sp>
            <p:nvSpPr>
              <p:cNvPr id="8" name="矩形 3"/>
              <p:cNvSpPr txBox="1"/>
              <p:nvPr/>
            </p:nvSpPr>
            <p:spPr>
              <a:xfrm>
                <a:off x="659243" y="0"/>
                <a:ext cx="1811655"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3.9 </a:t>
                </a:r>
                <a:r>
                  <a:rPr lang="zh-CN" altLang="en-US" b="1" dirty="0">
                    <a:solidFill>
                      <a:srgbClr val="B4B4B4"/>
                    </a:solidFill>
                    <a:effectLst/>
                    <a:latin typeface="PingFang SC"/>
                  </a:rPr>
                  <a:t>部署图</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9" name="组合 26"/>
              <p:cNvGrpSpPr/>
              <p:nvPr/>
            </p:nvGrpSpPr>
            <p:grpSpPr>
              <a:xfrm>
                <a:off x="42976" y="59689"/>
                <a:ext cx="248286" cy="383858"/>
                <a:chOff x="42976" y="20459"/>
                <a:chExt cx="248284" cy="383856"/>
              </a:xfrm>
            </p:grpSpPr>
            <p:sp>
              <p:nvSpPr>
                <p:cNvPr id="10"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12"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2" grpId="0"/>
      <p:bldP spid="5"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2"/>
          <p:cNvGrpSpPr/>
          <p:nvPr/>
        </p:nvGrpSpPr>
        <p:grpSpPr>
          <a:xfrm>
            <a:off x="-1404282" y="328147"/>
            <a:ext cx="7519990" cy="982345"/>
            <a:chOff x="0" y="-1"/>
            <a:chExt cx="7519989" cy="982342"/>
          </a:xfrm>
        </p:grpSpPr>
        <p:sp>
          <p:nvSpPr>
            <p:cNvPr id="6"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7" name="组合 1"/>
            <p:cNvGrpSpPr/>
            <p:nvPr/>
          </p:nvGrpSpPr>
          <p:grpSpPr>
            <a:xfrm>
              <a:off x="1875760" y="-1"/>
              <a:ext cx="2427922" cy="982342"/>
              <a:chOff x="42976" y="0"/>
              <a:chExt cx="2427922" cy="982338"/>
            </a:xfrm>
          </p:grpSpPr>
          <p:sp>
            <p:nvSpPr>
              <p:cNvPr id="8" name="矩形 3"/>
              <p:cNvSpPr txBox="1"/>
              <p:nvPr/>
            </p:nvSpPr>
            <p:spPr>
              <a:xfrm>
                <a:off x="659243" y="0"/>
                <a:ext cx="1811655"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3.9 </a:t>
                </a:r>
                <a:r>
                  <a:rPr lang="zh-CN" altLang="en-US" b="1" dirty="0">
                    <a:solidFill>
                      <a:srgbClr val="B4B4B4"/>
                    </a:solidFill>
                    <a:effectLst/>
                    <a:latin typeface="PingFang SC"/>
                  </a:rPr>
                  <a:t>部署图</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9" name="组合 26"/>
              <p:cNvGrpSpPr/>
              <p:nvPr/>
            </p:nvGrpSpPr>
            <p:grpSpPr>
              <a:xfrm>
                <a:off x="42976" y="59689"/>
                <a:ext cx="248286" cy="383858"/>
                <a:chOff x="42976" y="20459"/>
                <a:chExt cx="248284" cy="383856"/>
              </a:xfrm>
            </p:grpSpPr>
            <p:sp>
              <p:nvSpPr>
                <p:cNvPr id="10"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12"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pic>
        <p:nvPicPr>
          <p:cNvPr id="4" name="图片 3" descr="upload_340902166"/>
          <p:cNvPicPr>
            <a:picLocks noChangeAspect="1"/>
          </p:cNvPicPr>
          <p:nvPr/>
        </p:nvPicPr>
        <p:blipFill>
          <a:blip r:embed="rId2"/>
          <a:stretch>
            <a:fillRect/>
          </a:stretch>
        </p:blipFill>
        <p:spPr>
          <a:xfrm>
            <a:off x="918810" y="1421968"/>
            <a:ext cx="9789705" cy="4834692"/>
          </a:xfrm>
          <a:prstGeom prst="rect">
            <a:avLst/>
          </a:prstGeom>
        </p:spPr>
      </p:pic>
      <p:sp>
        <p:nvSpPr>
          <p:cNvPr id="2" name="文本框 1"/>
          <p:cNvSpPr txBox="1"/>
          <p:nvPr/>
        </p:nvSpPr>
        <p:spPr>
          <a:xfrm>
            <a:off x="8762260" y="6368136"/>
            <a:ext cx="1793290"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系统的部署图</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0443" y="1037254"/>
            <a:ext cx="5395942"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zh-CN" altLang="en-US" b="0" i="0" u="none" strike="noStrike" cap="none" spc="0" normalizeH="0" baseline="0" dirty="0">
                <a:ln>
                  <a:noFill/>
                </a:ln>
                <a:solidFill>
                  <a:schemeClr val="tx1"/>
                </a:solidFill>
                <a:effectLst/>
                <a:uFillTx/>
                <a:latin typeface="+mj-ea"/>
                <a:ea typeface="+mj-ea"/>
                <a:cs typeface="Calibri" panose="020F0502020204030204"/>
                <a:sym typeface="Calibri" panose="020F0502020204030204"/>
              </a:rPr>
              <a:t>包图：</a:t>
            </a:r>
            <a:endParaRPr kumimoji="0" lang="en-US" altLang="zh-CN" b="0" i="0" u="none" strike="noStrike" cap="none" spc="0" normalizeH="0" baseline="0" dirty="0">
              <a:ln>
                <a:noFill/>
              </a:ln>
              <a:solidFill>
                <a:schemeClr val="tx1"/>
              </a:solidFill>
              <a:effectLst/>
              <a:uFillTx/>
              <a:latin typeface="+mj-ea"/>
              <a:ea typeface="+mj-ea"/>
              <a:cs typeface="Calibri" panose="020F0502020204030204"/>
              <a:sym typeface="Calibri" panose="020F0502020204030204"/>
            </a:endParaRPr>
          </a:p>
          <a:p>
            <a:r>
              <a:rPr kumimoji="0" lang="zh-CN" altLang="en-US" b="0" i="0" u="none" strike="noStrike" cap="none" spc="0" normalizeH="0" baseline="0" dirty="0">
                <a:ln>
                  <a:noFill/>
                </a:ln>
                <a:solidFill>
                  <a:schemeClr val="tx1"/>
                </a:solidFill>
                <a:effectLst/>
                <a:uFillTx/>
                <a:latin typeface="+mj-ea"/>
                <a:ea typeface="+mj-ea"/>
                <a:cs typeface="Calibri" panose="020F0502020204030204"/>
                <a:sym typeface="Calibri" panose="020F0502020204030204"/>
              </a:rPr>
              <a:t>展现模型要素的基本组织单元，以及这些组织单元之间的依赖关系，包括引用关系和扩展关系，在通用的建模工具种，一般可以用类图描述包图的逻辑内容。</a:t>
            </a:r>
          </a:p>
        </p:txBody>
      </p:sp>
      <p:sp>
        <p:nvSpPr>
          <p:cNvPr id="2" name="文本框 1"/>
          <p:cNvSpPr txBox="1"/>
          <p:nvPr/>
        </p:nvSpPr>
        <p:spPr>
          <a:xfrm>
            <a:off x="360443" y="2622884"/>
            <a:ext cx="5283787" cy="1200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0" i="0" dirty="0">
                <a:solidFill>
                  <a:schemeClr val="tx1"/>
                </a:solidFill>
                <a:effectLst/>
                <a:latin typeface="+mj-ea"/>
                <a:ea typeface="+mj-ea"/>
              </a:rPr>
              <a:t>系统中的每个元素都只能为一个包所有，一个包可嵌套在另一个包中。使用包图可以将相关元素归入一个系统。一个包中可包含附属包、图表或单个元素。</a:t>
            </a:r>
            <a:endParaRPr kumimoji="0" lang="zh-CN" altLang="en-US" sz="1800" b="0" i="0" u="none" strike="noStrike" cap="none" spc="0" normalizeH="0" baseline="0" dirty="0">
              <a:ln>
                <a:noFill/>
              </a:ln>
              <a:solidFill>
                <a:schemeClr val="tx1"/>
              </a:solidFill>
              <a:effectLst/>
              <a:uFillTx/>
              <a:latin typeface="+mj-ea"/>
              <a:ea typeface="+mj-ea"/>
              <a:cs typeface="Calibri" panose="020F0502020204030204"/>
              <a:sym typeface="Calibri" panose="020F0502020204030204"/>
            </a:endParaRPr>
          </a:p>
        </p:txBody>
      </p:sp>
      <p:sp>
        <p:nvSpPr>
          <p:cNvPr id="4" name="文本框 3"/>
          <p:cNvSpPr txBox="1"/>
          <p:nvPr/>
        </p:nvSpPr>
        <p:spPr>
          <a:xfrm>
            <a:off x="360443" y="4208513"/>
            <a:ext cx="528378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0" i="0" dirty="0">
                <a:solidFill>
                  <a:schemeClr val="tx1"/>
                </a:solidFill>
                <a:effectLst/>
                <a:latin typeface="+mj-ea"/>
                <a:ea typeface="+mj-ea"/>
              </a:rPr>
              <a:t>一个</a:t>
            </a:r>
            <a:r>
              <a:rPr lang="en-US" altLang="zh-CN" b="0" i="0" dirty="0">
                <a:solidFill>
                  <a:schemeClr val="tx1"/>
                </a:solidFill>
                <a:effectLst/>
                <a:latin typeface="+mj-ea"/>
                <a:ea typeface="+mj-ea"/>
              </a:rPr>
              <a:t>“</a:t>
            </a:r>
            <a:r>
              <a:rPr lang="zh-CN" altLang="en-US" b="0" i="0" dirty="0">
                <a:solidFill>
                  <a:schemeClr val="tx1"/>
                </a:solidFill>
                <a:effectLst/>
                <a:latin typeface="+mj-ea"/>
                <a:ea typeface="+mj-ea"/>
              </a:rPr>
              <a:t>包图</a:t>
            </a:r>
            <a:r>
              <a:rPr lang="en-US" altLang="zh-CN" b="0" i="0" dirty="0">
                <a:solidFill>
                  <a:schemeClr val="tx1"/>
                </a:solidFill>
                <a:effectLst/>
                <a:latin typeface="+mj-ea"/>
                <a:ea typeface="+mj-ea"/>
              </a:rPr>
              <a:t>”</a:t>
            </a:r>
            <a:r>
              <a:rPr lang="zh-CN" altLang="en-US" b="0" i="0" dirty="0">
                <a:solidFill>
                  <a:schemeClr val="tx1"/>
                </a:solidFill>
                <a:effectLst/>
                <a:latin typeface="+mj-ea"/>
                <a:ea typeface="+mj-ea"/>
              </a:rPr>
              <a:t>可以是任何一种的</a:t>
            </a:r>
            <a:r>
              <a:rPr lang="en-US" altLang="zh-CN" b="0" i="0" dirty="0">
                <a:solidFill>
                  <a:schemeClr val="tx1"/>
                </a:solidFill>
                <a:effectLst/>
                <a:latin typeface="+mj-ea"/>
                <a:ea typeface="+mj-ea"/>
              </a:rPr>
              <a:t>UML</a:t>
            </a:r>
            <a:r>
              <a:rPr lang="zh-CN" altLang="en-US" b="0" i="0" dirty="0">
                <a:solidFill>
                  <a:schemeClr val="tx1"/>
                </a:solidFill>
                <a:effectLst/>
                <a:latin typeface="+mj-ea"/>
                <a:ea typeface="+mj-ea"/>
              </a:rPr>
              <a:t>图组成，通常是</a:t>
            </a:r>
            <a:r>
              <a:rPr lang="en-US" altLang="zh-CN" b="0" i="0" dirty="0">
                <a:solidFill>
                  <a:schemeClr val="tx1"/>
                </a:solidFill>
                <a:effectLst/>
                <a:latin typeface="+mj-ea"/>
                <a:ea typeface="+mj-ea"/>
              </a:rPr>
              <a:t>UML</a:t>
            </a:r>
            <a:r>
              <a:rPr lang="zh-CN" altLang="en-US" b="0" i="0" dirty="0">
                <a:solidFill>
                  <a:schemeClr val="tx1"/>
                </a:solidFill>
                <a:effectLst/>
                <a:latin typeface="+mj-ea"/>
                <a:ea typeface="+mj-ea"/>
              </a:rPr>
              <a:t>用例图或</a:t>
            </a:r>
            <a:r>
              <a:rPr lang="en-US" altLang="zh-CN" b="0" i="0" dirty="0">
                <a:solidFill>
                  <a:schemeClr val="tx1"/>
                </a:solidFill>
                <a:effectLst/>
                <a:latin typeface="+mj-ea"/>
                <a:ea typeface="+mj-ea"/>
              </a:rPr>
              <a:t>UML</a:t>
            </a:r>
            <a:r>
              <a:rPr lang="zh-CN" altLang="en-US" b="0" i="0" dirty="0">
                <a:solidFill>
                  <a:schemeClr val="tx1"/>
                </a:solidFill>
                <a:effectLst/>
                <a:latin typeface="+mj-ea"/>
                <a:ea typeface="+mj-ea"/>
              </a:rPr>
              <a:t>类图，但并非是正式的</a:t>
            </a:r>
            <a:r>
              <a:rPr lang="en-US" altLang="zh-CN" b="0" i="0" dirty="0">
                <a:solidFill>
                  <a:schemeClr val="tx1"/>
                </a:solidFill>
                <a:effectLst/>
                <a:latin typeface="+mj-ea"/>
                <a:ea typeface="+mj-ea"/>
              </a:rPr>
              <a:t>UML</a:t>
            </a:r>
            <a:r>
              <a:rPr lang="zh-CN" altLang="en-US" b="0" i="0" dirty="0">
                <a:solidFill>
                  <a:schemeClr val="tx1"/>
                </a:solidFill>
                <a:effectLst/>
                <a:latin typeface="+mj-ea"/>
                <a:ea typeface="+mj-ea"/>
              </a:rPr>
              <a:t>图。</a:t>
            </a:r>
            <a:endParaRPr kumimoji="0" lang="zh-CN" altLang="en-US" sz="1800" b="0" i="0" u="none" strike="noStrike" cap="none" spc="0" normalizeH="0" baseline="0" dirty="0">
              <a:ln>
                <a:noFill/>
              </a:ln>
              <a:solidFill>
                <a:schemeClr val="tx1"/>
              </a:solidFill>
              <a:effectLst/>
              <a:uFillTx/>
              <a:latin typeface="+mj-ea"/>
              <a:ea typeface="+mj-ea"/>
              <a:cs typeface="Calibri" panose="020F0502020204030204"/>
              <a:sym typeface="Calibri" panose="020F0502020204030204"/>
            </a:endParaRPr>
          </a:p>
        </p:txBody>
      </p:sp>
      <p:grpSp>
        <p:nvGrpSpPr>
          <p:cNvPr id="3" name="组合 2"/>
          <p:cNvGrpSpPr/>
          <p:nvPr/>
        </p:nvGrpSpPr>
        <p:grpSpPr>
          <a:xfrm>
            <a:off x="-1404282" y="328147"/>
            <a:ext cx="7519990" cy="982345"/>
            <a:chOff x="0" y="-1"/>
            <a:chExt cx="7519989" cy="982342"/>
          </a:xfrm>
        </p:grpSpPr>
        <p:sp>
          <p:nvSpPr>
            <p:cNvPr id="5"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6" name="组合 1"/>
            <p:cNvGrpSpPr/>
            <p:nvPr/>
          </p:nvGrpSpPr>
          <p:grpSpPr>
            <a:xfrm>
              <a:off x="1875760" y="-1"/>
              <a:ext cx="2264092" cy="982342"/>
              <a:chOff x="42976" y="0"/>
              <a:chExt cx="2264092" cy="982338"/>
            </a:xfrm>
          </p:grpSpPr>
          <p:sp>
            <p:nvSpPr>
              <p:cNvPr id="7" name="矩形 3"/>
              <p:cNvSpPr txBox="1"/>
              <p:nvPr/>
            </p:nvSpPr>
            <p:spPr>
              <a:xfrm>
                <a:off x="659243" y="0"/>
                <a:ext cx="1647825"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3.10 </a:t>
                </a:r>
                <a:r>
                  <a:rPr lang="zh-CN" altLang="en-US" b="1" dirty="0">
                    <a:solidFill>
                      <a:srgbClr val="B4B4B4"/>
                    </a:solidFill>
                    <a:effectLst/>
                    <a:latin typeface="PingFang SC"/>
                  </a:rPr>
                  <a:t>包图</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8" name="组合 26"/>
              <p:cNvGrpSpPr/>
              <p:nvPr/>
            </p:nvGrpSpPr>
            <p:grpSpPr>
              <a:xfrm>
                <a:off x="42976" y="59689"/>
                <a:ext cx="248286" cy="383858"/>
                <a:chOff x="42976" y="20459"/>
                <a:chExt cx="248284" cy="383856"/>
              </a:xfrm>
            </p:grpSpPr>
            <p:sp>
              <p:nvSpPr>
                <p:cNvPr id="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1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pic>
        <p:nvPicPr>
          <p:cNvPr id="13" name="图片 12"/>
          <p:cNvPicPr>
            <a:picLocks noChangeAspect="1"/>
          </p:cNvPicPr>
          <p:nvPr/>
        </p:nvPicPr>
        <p:blipFill>
          <a:blip r:embed="rId2"/>
          <a:stretch>
            <a:fillRect/>
          </a:stretch>
        </p:blipFill>
        <p:spPr>
          <a:xfrm>
            <a:off x="5951339" y="1889356"/>
            <a:ext cx="5496692" cy="14670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P spid="4" grpId="0"/>
      <p:bldP spid="3"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04282" y="328147"/>
            <a:ext cx="7519990" cy="982345"/>
            <a:chOff x="0" y="-1"/>
            <a:chExt cx="7519989" cy="982342"/>
          </a:xfrm>
        </p:grpSpPr>
        <p:sp>
          <p:nvSpPr>
            <p:cNvPr id="5"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6" name="组合 1"/>
            <p:cNvGrpSpPr/>
            <p:nvPr/>
          </p:nvGrpSpPr>
          <p:grpSpPr>
            <a:xfrm>
              <a:off x="1875760" y="-1"/>
              <a:ext cx="2264092" cy="982342"/>
              <a:chOff x="42976" y="0"/>
              <a:chExt cx="2264092" cy="982338"/>
            </a:xfrm>
          </p:grpSpPr>
          <p:sp>
            <p:nvSpPr>
              <p:cNvPr id="7" name="矩形 3"/>
              <p:cNvSpPr txBox="1"/>
              <p:nvPr/>
            </p:nvSpPr>
            <p:spPr>
              <a:xfrm>
                <a:off x="659243" y="0"/>
                <a:ext cx="1647825"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3.10 </a:t>
                </a:r>
                <a:r>
                  <a:rPr lang="zh-CN" altLang="en-US" b="1" dirty="0">
                    <a:solidFill>
                      <a:srgbClr val="B4B4B4"/>
                    </a:solidFill>
                    <a:effectLst/>
                    <a:latin typeface="PingFang SC"/>
                  </a:rPr>
                  <a:t>包图</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8" name="组合 26"/>
              <p:cNvGrpSpPr/>
              <p:nvPr/>
            </p:nvGrpSpPr>
            <p:grpSpPr>
              <a:xfrm>
                <a:off x="42976" y="59689"/>
                <a:ext cx="248286" cy="383858"/>
                <a:chOff x="42976" y="20459"/>
                <a:chExt cx="248284" cy="383856"/>
              </a:xfrm>
            </p:grpSpPr>
            <p:sp>
              <p:nvSpPr>
                <p:cNvPr id="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1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pic>
        <p:nvPicPr>
          <p:cNvPr id="12" name="图片 11" descr="upload_016074388"/>
          <p:cNvPicPr>
            <a:picLocks noChangeAspect="1"/>
          </p:cNvPicPr>
          <p:nvPr/>
        </p:nvPicPr>
        <p:blipFill>
          <a:blip r:embed="rId2"/>
          <a:stretch>
            <a:fillRect/>
          </a:stretch>
        </p:blipFill>
        <p:spPr>
          <a:xfrm>
            <a:off x="1079946" y="1241356"/>
            <a:ext cx="9581879" cy="5447232"/>
          </a:xfrm>
          <a:prstGeom prst="rect">
            <a:avLst/>
          </a:prstGeom>
        </p:spPr>
      </p:pic>
      <p:sp>
        <p:nvSpPr>
          <p:cNvPr id="2" name="文本框 1"/>
          <p:cNvSpPr txBox="1"/>
          <p:nvPr/>
        </p:nvSpPr>
        <p:spPr>
          <a:xfrm>
            <a:off x="10881271" y="5765260"/>
            <a:ext cx="1136342" cy="923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学生查询课程的包图</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71478" y="1820960"/>
            <a:ext cx="826865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dirty="0">
                <a:solidFill>
                  <a:schemeClr val="tx1"/>
                </a:solidFill>
                <a:latin typeface="+mj-ea"/>
                <a:ea typeface="+mj-ea"/>
              </a:rPr>
              <a:t>组合结构</a:t>
            </a:r>
            <a:r>
              <a:rPr kumimoji="0" lang="zh-CN" altLang="en-US" b="0" i="0" u="none" strike="noStrike" cap="none" spc="0" normalizeH="0" baseline="0" dirty="0">
                <a:ln>
                  <a:noFill/>
                </a:ln>
                <a:solidFill>
                  <a:schemeClr val="tx1"/>
                </a:solidFill>
                <a:effectLst/>
                <a:uFillTx/>
                <a:latin typeface="+mj-ea"/>
                <a:ea typeface="+mj-ea"/>
                <a:cs typeface="Calibri" panose="020F0502020204030204"/>
                <a:sym typeface="Calibri" panose="020F0502020204030204"/>
              </a:rPr>
              <a:t>图：</a:t>
            </a:r>
            <a:endParaRPr kumimoji="0" lang="en-US" altLang="zh-CN" b="0" i="0" u="none" strike="noStrike" cap="none" spc="0" normalizeH="0" baseline="0" dirty="0">
              <a:ln>
                <a:noFill/>
              </a:ln>
              <a:solidFill>
                <a:schemeClr val="tx1"/>
              </a:solidFill>
              <a:effectLst/>
              <a:uFillTx/>
              <a:latin typeface="+mj-ea"/>
              <a:ea typeface="+mj-ea"/>
              <a:cs typeface="Calibri" panose="020F0502020204030204"/>
              <a:sym typeface="Calibri" panose="020F0502020204030204"/>
            </a:endParaRPr>
          </a:p>
          <a:p>
            <a:r>
              <a:rPr kumimoji="0" lang="zh-CN" altLang="en-US" b="0" i="0" u="none" strike="noStrike" cap="none" spc="0" normalizeH="0" baseline="0" dirty="0">
                <a:ln>
                  <a:noFill/>
                </a:ln>
                <a:solidFill>
                  <a:schemeClr val="tx1"/>
                </a:solidFill>
                <a:effectLst/>
                <a:uFillTx/>
                <a:latin typeface="+mj-ea"/>
                <a:ea typeface="+mj-ea"/>
                <a:cs typeface="Calibri" panose="020F0502020204030204"/>
                <a:sym typeface="Calibri" panose="020F0502020204030204"/>
              </a:rPr>
              <a:t>描述系统中的某一部分的内部内容，包括该部分与系统其他部分的交互点，能够展示该部分内容“内部”参与者的配置情况。</a:t>
            </a:r>
          </a:p>
        </p:txBody>
      </p:sp>
      <p:sp>
        <p:nvSpPr>
          <p:cNvPr id="2" name="文本框 1"/>
          <p:cNvSpPr txBox="1"/>
          <p:nvPr/>
        </p:nvSpPr>
        <p:spPr>
          <a:xfrm>
            <a:off x="471478" y="3652693"/>
            <a:ext cx="8712536"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dirty="0">
                <a:solidFill>
                  <a:srgbClr val="333333"/>
                </a:solidFill>
                <a:latin typeface="+mj-ea"/>
                <a:ea typeface="+mj-ea"/>
              </a:rPr>
              <a:t>组合</a:t>
            </a:r>
            <a:r>
              <a:rPr kumimoji="0" lang="zh-CN" altLang="en-US" sz="1800" u="none" strike="noStrike" cap="none" spc="0" normalizeH="0" baseline="0" dirty="0">
                <a:ln>
                  <a:noFill/>
                </a:ln>
                <a:solidFill>
                  <a:srgbClr val="333333"/>
                </a:solidFill>
                <a:uFillTx/>
                <a:latin typeface="+mj-ea"/>
                <a:ea typeface="+mj-ea"/>
                <a:cs typeface="Calibri" panose="020F0502020204030204"/>
                <a:sym typeface="Calibri" panose="020F0502020204030204"/>
              </a:rPr>
              <a:t>结构图引入了一些重要的概念，例如：</a:t>
            </a:r>
            <a:endParaRPr lang="en-US" altLang="zh-CN" dirty="0">
              <a:solidFill>
                <a:srgbClr val="333333"/>
              </a:solidFill>
              <a:latin typeface="+mj-ea"/>
              <a:ea typeface="+mj-ea"/>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333333"/>
                </a:solidFill>
                <a:effectLst/>
                <a:uFillTx/>
                <a:latin typeface="+mj-ea"/>
                <a:ea typeface="+mj-ea"/>
                <a:cs typeface="Calibri" panose="020F0502020204030204"/>
                <a:sym typeface="Calibri" panose="020F0502020204030204"/>
              </a:rPr>
              <a:t>1</a:t>
            </a:r>
            <a:r>
              <a:rPr kumimoji="0" lang="zh-CN" altLang="en-US" sz="1800" b="0" i="0" u="none" strike="noStrike" cap="none" spc="0" normalizeH="0" baseline="0" dirty="0">
                <a:ln>
                  <a:noFill/>
                </a:ln>
                <a:solidFill>
                  <a:srgbClr val="333333"/>
                </a:solidFill>
                <a:effectLst/>
                <a:uFillTx/>
                <a:latin typeface="+mj-ea"/>
                <a:ea typeface="+mj-ea"/>
                <a:cs typeface="Calibri" panose="020F0502020204030204"/>
                <a:sym typeface="Calibri" panose="020F0502020204030204"/>
              </a:rPr>
              <a:t>、端口：将组合结构与外部环境隔离，实现双向封装，既涵盖了组合结构提供的行为，又指出了所需的服务</a:t>
            </a:r>
            <a:endParaRPr kumimoji="0" lang="en-US" altLang="zh-CN" sz="1800" b="0" i="0" u="none" strike="noStrike" cap="none" spc="0" normalizeH="0" baseline="0" dirty="0">
              <a:ln>
                <a:noFill/>
              </a:ln>
              <a:solidFill>
                <a:srgbClr val="333333"/>
              </a:solidFill>
              <a:effectLst/>
              <a:uFillTx/>
              <a:latin typeface="+mj-ea"/>
              <a:ea typeface="+mj-ea"/>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en-US" altLang="zh-CN" dirty="0">
                <a:solidFill>
                  <a:srgbClr val="333333"/>
                </a:solidFill>
                <a:latin typeface="+mj-ea"/>
                <a:ea typeface="+mj-ea"/>
              </a:rPr>
              <a:t>2</a:t>
            </a:r>
            <a:r>
              <a:rPr lang="zh-CN" altLang="en-US" dirty="0">
                <a:solidFill>
                  <a:srgbClr val="333333"/>
                </a:solidFill>
                <a:latin typeface="+mj-ea"/>
                <a:ea typeface="+mj-ea"/>
              </a:rPr>
              <a:t>、协议：基于</a:t>
            </a:r>
            <a:r>
              <a:rPr lang="en-US" altLang="zh-CN" dirty="0">
                <a:solidFill>
                  <a:srgbClr val="333333"/>
                </a:solidFill>
                <a:latin typeface="+mj-ea"/>
                <a:ea typeface="+mj-ea"/>
              </a:rPr>
              <a:t>UML</a:t>
            </a:r>
            <a:r>
              <a:rPr lang="zh-CN" altLang="en-US" dirty="0">
                <a:solidFill>
                  <a:srgbClr val="333333"/>
                </a:solidFill>
                <a:latin typeface="+mj-ea"/>
                <a:ea typeface="+mj-ea"/>
              </a:rPr>
              <a:t>中的“协作”，展示了可复用的交互序列，用于描述可以在不用上下文环境中复用的写作模式。</a:t>
            </a:r>
            <a:endParaRPr kumimoji="0" lang="zh-CN" altLang="en-US" sz="1800" b="0" i="0" u="none" strike="noStrike" cap="none" spc="0" normalizeH="0" baseline="0" dirty="0">
              <a:ln>
                <a:noFill/>
              </a:ln>
              <a:solidFill>
                <a:srgbClr val="000000"/>
              </a:solidFill>
              <a:effectLst/>
              <a:uFillTx/>
              <a:latin typeface="+mj-ea"/>
              <a:ea typeface="+mj-ea"/>
              <a:cs typeface="Calibri" panose="020F0502020204030204"/>
              <a:sym typeface="Calibri" panose="020F0502020204030204"/>
            </a:endParaRPr>
          </a:p>
        </p:txBody>
      </p:sp>
      <p:grpSp>
        <p:nvGrpSpPr>
          <p:cNvPr id="3" name="组合 2"/>
          <p:cNvGrpSpPr/>
          <p:nvPr/>
        </p:nvGrpSpPr>
        <p:grpSpPr>
          <a:xfrm>
            <a:off x="-1404282" y="328147"/>
            <a:ext cx="7519990" cy="982345"/>
            <a:chOff x="0" y="-1"/>
            <a:chExt cx="7519989" cy="982342"/>
          </a:xfrm>
        </p:grpSpPr>
        <p:sp>
          <p:nvSpPr>
            <p:cNvPr id="4"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 name="组合 1"/>
            <p:cNvGrpSpPr/>
            <p:nvPr/>
          </p:nvGrpSpPr>
          <p:grpSpPr>
            <a:xfrm>
              <a:off x="1875760" y="-1"/>
              <a:ext cx="3192430" cy="982342"/>
              <a:chOff x="42976" y="0"/>
              <a:chExt cx="3192430" cy="982338"/>
            </a:xfrm>
          </p:grpSpPr>
          <p:sp>
            <p:nvSpPr>
              <p:cNvPr id="6" name="矩形 3"/>
              <p:cNvSpPr txBox="1"/>
              <p:nvPr/>
            </p:nvSpPr>
            <p:spPr>
              <a:xfrm>
                <a:off x="659243" y="0"/>
                <a:ext cx="2576163"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3.11 </a:t>
                </a:r>
                <a:r>
                  <a:rPr lang="zh-CN" altLang="en-US" b="1" dirty="0">
                    <a:solidFill>
                      <a:srgbClr val="B4B4B4"/>
                    </a:solidFill>
                    <a:effectLst/>
                    <a:latin typeface="PingFang SC"/>
                  </a:rPr>
                  <a:t>组合结构图</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7" name="组合 26"/>
              <p:cNvGrpSpPr/>
              <p:nvPr/>
            </p:nvGrpSpPr>
            <p:grpSpPr>
              <a:xfrm>
                <a:off x="42976" y="59689"/>
                <a:ext cx="248286" cy="383858"/>
                <a:chOff x="42976" y="20459"/>
                <a:chExt cx="248284" cy="383856"/>
              </a:xfrm>
            </p:grpSpPr>
            <p:sp>
              <p:nvSpPr>
                <p:cNvPr id="8"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9"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P spid="3"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04282" y="328147"/>
            <a:ext cx="7519990" cy="982345"/>
            <a:chOff x="0" y="-1"/>
            <a:chExt cx="7519989" cy="982342"/>
          </a:xfrm>
        </p:grpSpPr>
        <p:sp>
          <p:nvSpPr>
            <p:cNvPr id="4"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 name="组合 1"/>
            <p:cNvGrpSpPr/>
            <p:nvPr/>
          </p:nvGrpSpPr>
          <p:grpSpPr>
            <a:xfrm>
              <a:off x="1875760" y="-1"/>
              <a:ext cx="3192430" cy="982342"/>
              <a:chOff x="42976" y="0"/>
              <a:chExt cx="3192430" cy="982338"/>
            </a:xfrm>
          </p:grpSpPr>
          <p:sp>
            <p:nvSpPr>
              <p:cNvPr id="6" name="矩形 3"/>
              <p:cNvSpPr txBox="1"/>
              <p:nvPr/>
            </p:nvSpPr>
            <p:spPr>
              <a:xfrm>
                <a:off x="659243" y="0"/>
                <a:ext cx="2576163"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3.11 </a:t>
                </a:r>
                <a:r>
                  <a:rPr lang="zh-CN" altLang="en-US" b="1" dirty="0">
                    <a:solidFill>
                      <a:srgbClr val="B4B4B4"/>
                    </a:solidFill>
                    <a:effectLst/>
                    <a:latin typeface="PingFang SC"/>
                  </a:rPr>
                  <a:t>组合结构图</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7" name="组合 26"/>
              <p:cNvGrpSpPr/>
              <p:nvPr/>
            </p:nvGrpSpPr>
            <p:grpSpPr>
              <a:xfrm>
                <a:off x="42976" y="59689"/>
                <a:ext cx="248286" cy="383858"/>
                <a:chOff x="42976" y="20459"/>
                <a:chExt cx="248284" cy="383856"/>
              </a:xfrm>
            </p:grpSpPr>
            <p:sp>
              <p:nvSpPr>
                <p:cNvPr id="8"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9"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pic>
        <p:nvPicPr>
          <p:cNvPr id="10" name="图片 9" descr="upload_542800808"/>
          <p:cNvPicPr>
            <a:picLocks noChangeAspect="1"/>
          </p:cNvPicPr>
          <p:nvPr/>
        </p:nvPicPr>
        <p:blipFill>
          <a:blip r:embed="rId2"/>
          <a:stretch>
            <a:fillRect/>
          </a:stretch>
        </p:blipFill>
        <p:spPr>
          <a:xfrm>
            <a:off x="776613" y="1389154"/>
            <a:ext cx="9800643" cy="5173777"/>
          </a:xfrm>
          <a:prstGeom prst="rect">
            <a:avLst/>
          </a:prstGeom>
        </p:spPr>
      </p:pic>
      <p:sp>
        <p:nvSpPr>
          <p:cNvPr id="2" name="文本框 1"/>
          <p:cNvSpPr txBox="1"/>
          <p:nvPr/>
        </p:nvSpPr>
        <p:spPr>
          <a:xfrm>
            <a:off x="10643734" y="5111496"/>
            <a:ext cx="1517905" cy="923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学生查询课程信息的组合结构图</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60443" y="1255067"/>
            <a:ext cx="5395942" cy="1197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dirty="0">
                <a:solidFill>
                  <a:schemeClr val="tx1"/>
                </a:solidFill>
                <a:latin typeface="+mj-ea"/>
                <a:ea typeface="+mj-ea"/>
                <a:sym typeface="+mn-ea"/>
              </a:rPr>
              <a:t>交互概览图</a:t>
            </a:r>
            <a:r>
              <a:rPr kumimoji="0" lang="zh-CN" altLang="en-US" b="0" i="0" u="none" strike="noStrike" cap="none" spc="0" normalizeH="0" baseline="0" dirty="0">
                <a:ln>
                  <a:noFill/>
                </a:ln>
                <a:solidFill>
                  <a:schemeClr val="tx1"/>
                </a:solidFill>
                <a:effectLst/>
                <a:uFillTx/>
                <a:latin typeface="+mj-ea"/>
                <a:ea typeface="+mj-ea"/>
                <a:cs typeface="Calibri" panose="020F0502020204030204"/>
                <a:sym typeface="Calibri" panose="020F0502020204030204"/>
              </a:rPr>
              <a:t>：</a:t>
            </a:r>
            <a:endParaRPr kumimoji="0" lang="en-US" altLang="zh-CN" b="0" i="0" u="none" strike="noStrike" cap="none" spc="0" normalizeH="0" baseline="0" dirty="0">
              <a:ln>
                <a:noFill/>
              </a:ln>
              <a:solidFill>
                <a:schemeClr val="tx1"/>
              </a:solidFill>
              <a:effectLst/>
              <a:uFillTx/>
              <a:latin typeface="+mj-ea"/>
              <a:ea typeface="+mj-ea"/>
              <a:cs typeface="Calibri" panose="020F0502020204030204"/>
              <a:sym typeface="Calibri" panose="020F0502020204030204"/>
            </a:endParaRPr>
          </a:p>
          <a:p>
            <a:r>
              <a:rPr lang="zh-CN" b="0" u="none" dirty="0">
                <a:solidFill>
                  <a:schemeClr val="tx1"/>
                </a:solidFill>
                <a:latin typeface="+mj-ea"/>
                <a:ea typeface="+mj-ea"/>
              </a:rPr>
              <a:t>一个交互概览图是活动图的一种形式，它的节点代表交互图。交互图包含顺序图，通信图，交互概览图和时间图。 大多数交互概览图标注与活动图一样。</a:t>
            </a:r>
            <a:endParaRPr kumimoji="0" lang="zh-CN" altLang="en-US" b="0" i="0" u="none" strike="noStrike" cap="none" spc="0" normalizeH="0" baseline="0" dirty="0">
              <a:ln>
                <a:noFill/>
              </a:ln>
              <a:solidFill>
                <a:schemeClr val="tx1"/>
              </a:solidFill>
              <a:effectLst/>
              <a:uFillTx/>
              <a:latin typeface="+mj-ea"/>
              <a:ea typeface="+mj-ea"/>
              <a:cs typeface="Calibri" panose="020F0502020204030204"/>
              <a:sym typeface="Calibri" panose="020F0502020204030204"/>
            </a:endParaRPr>
          </a:p>
        </p:txBody>
      </p:sp>
      <p:sp>
        <p:nvSpPr>
          <p:cNvPr id="2" name="文本框 1"/>
          <p:cNvSpPr txBox="1"/>
          <p:nvPr/>
        </p:nvSpPr>
        <p:spPr>
          <a:xfrm>
            <a:off x="360443" y="2927065"/>
            <a:ext cx="5283787" cy="20288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dirty="0">
                <a:solidFill>
                  <a:schemeClr val="tx1"/>
                </a:solidFill>
                <a:latin typeface="+mj-ea"/>
                <a:ea typeface="+mj-ea"/>
                <a:sym typeface="+mn-ea"/>
              </a:rPr>
              <a:t>交互概览图</a:t>
            </a:r>
            <a:r>
              <a:rPr lang="zh-CN" altLang="en-US" dirty="0">
                <a:solidFill>
                  <a:schemeClr val="tx1"/>
                </a:solidFill>
                <a:latin typeface="+mj-ea"/>
                <a:ea typeface="+mj-ea"/>
                <a:sym typeface="+mn-ea"/>
              </a:rPr>
              <a:t>介绍了两种新的元素</a:t>
            </a:r>
            <a:r>
              <a:rPr kumimoji="0" lang="zh-CN" altLang="en-US" sz="1800" u="none" strike="noStrike" cap="none" spc="0" normalizeH="0" baseline="0" dirty="0">
                <a:ln>
                  <a:noFill/>
                </a:ln>
                <a:solidFill>
                  <a:schemeClr val="tx1"/>
                </a:solidFill>
                <a:uFillTx/>
                <a:latin typeface="+mj-ea"/>
                <a:ea typeface="+mj-ea"/>
                <a:cs typeface="Calibri" panose="020F0502020204030204"/>
                <a:sym typeface="Calibri" panose="020F0502020204030204"/>
              </a:rPr>
              <a:t>：</a:t>
            </a:r>
            <a:endParaRPr lang="en-US" altLang="zh-CN" dirty="0">
              <a:solidFill>
                <a:schemeClr val="tx1"/>
              </a:solidFill>
              <a:latin typeface="+mj-ea"/>
              <a:ea typeface="+mj-ea"/>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chemeClr val="tx1"/>
                </a:solidFill>
                <a:effectLst/>
                <a:uFillTx/>
                <a:latin typeface="+mj-ea"/>
                <a:ea typeface="+mj-ea"/>
                <a:cs typeface="Calibri" panose="020F0502020204030204"/>
                <a:sym typeface="Calibri" panose="020F0502020204030204"/>
              </a:rPr>
              <a:t>1</a:t>
            </a:r>
            <a:r>
              <a:rPr kumimoji="0" lang="zh-CN" altLang="en-US" sz="1800" b="0" i="0" u="none" strike="noStrike" cap="none" spc="0" normalizeH="0" baseline="0" dirty="0">
                <a:ln>
                  <a:noFill/>
                </a:ln>
                <a:solidFill>
                  <a:schemeClr val="tx1"/>
                </a:solidFill>
                <a:effectLst/>
                <a:uFillTx/>
                <a:latin typeface="+mj-ea"/>
                <a:ea typeface="+mj-ea"/>
                <a:cs typeface="Calibri" panose="020F0502020204030204"/>
                <a:sym typeface="Calibri" panose="020F0502020204030204"/>
              </a:rPr>
              <a:t>、</a:t>
            </a:r>
            <a:r>
              <a:rPr lang="zh-CN" altLang="en-US" dirty="0">
                <a:ln>
                  <a:noFill/>
                </a:ln>
                <a:solidFill>
                  <a:schemeClr val="tx1"/>
                </a:solidFill>
                <a:effectLst/>
                <a:uFillTx/>
                <a:latin typeface="+mj-ea"/>
                <a:ea typeface="+mj-ea"/>
                <a:cs typeface="Calibri" panose="020F0502020204030204"/>
                <a:sym typeface="Calibri" panose="020F0502020204030204"/>
              </a:rPr>
              <a:t>交互发生：</a:t>
            </a:r>
            <a:r>
              <a:rPr lang="zh-CN" b="0" u="none" dirty="0">
                <a:solidFill>
                  <a:schemeClr val="tx1"/>
                </a:solidFill>
                <a:latin typeface="+mj-ea"/>
                <a:ea typeface="+mj-ea"/>
              </a:rPr>
              <a:t>交互发生引用现有的交互图。显示为一个引用框，左上角显示 "ref" 。被引用的图名显示在框的中央。</a:t>
            </a:r>
            <a:endParaRPr kumimoji="0" lang="en-US" altLang="zh-CN" b="0" i="0" u="none" strike="noStrike" cap="none" spc="0" normalizeH="0" baseline="0" dirty="0">
              <a:ln>
                <a:noFill/>
              </a:ln>
              <a:solidFill>
                <a:schemeClr val="tx1"/>
              </a:solidFill>
              <a:effectLst/>
              <a:uFillTx/>
              <a:latin typeface="+mj-ea"/>
              <a:ea typeface="+mj-ea"/>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tx1"/>
                </a:solidFill>
                <a:latin typeface="+mj-ea"/>
                <a:ea typeface="+mj-ea"/>
              </a:rPr>
              <a:t>2</a:t>
            </a:r>
            <a:r>
              <a:rPr lang="zh-CN" altLang="en-US" dirty="0">
                <a:solidFill>
                  <a:schemeClr val="tx1"/>
                </a:solidFill>
                <a:latin typeface="+mj-ea"/>
                <a:ea typeface="+mj-ea"/>
              </a:rPr>
              <a:t>、交互元素：</a:t>
            </a:r>
            <a:r>
              <a:rPr lang="zh-CN" b="0" u="none" dirty="0">
                <a:solidFill>
                  <a:schemeClr val="tx1"/>
                </a:solidFill>
                <a:latin typeface="+mj-ea"/>
                <a:ea typeface="+mj-ea"/>
              </a:rPr>
              <a:t>交互元素与交互发生相似之处在于都是在一个矩形框中显示一个现有的交互图。不同之处在内部显示参考图的内容不同。</a:t>
            </a:r>
            <a:endParaRPr kumimoji="0" lang="zh-CN" altLang="en-US" b="0" i="0" u="none" strike="noStrike" cap="none" spc="0" normalizeH="0" baseline="0" dirty="0">
              <a:ln>
                <a:noFill/>
              </a:ln>
              <a:solidFill>
                <a:schemeClr val="tx1"/>
              </a:solidFill>
              <a:effectLst/>
              <a:uFillTx/>
              <a:latin typeface="+mj-ea"/>
              <a:ea typeface="+mj-ea"/>
              <a:cs typeface="Calibri" panose="020F0502020204030204"/>
              <a:sym typeface="Calibri" panose="020F0502020204030204"/>
            </a:endParaRPr>
          </a:p>
        </p:txBody>
      </p:sp>
      <p:pic>
        <p:nvPicPr>
          <p:cNvPr id="3" name="图片 2" descr="upload_107434863"/>
          <p:cNvPicPr>
            <a:picLocks noChangeAspect="1"/>
          </p:cNvPicPr>
          <p:nvPr/>
        </p:nvPicPr>
        <p:blipFill>
          <a:blip r:embed="rId2"/>
          <a:stretch>
            <a:fillRect/>
          </a:stretch>
        </p:blipFill>
        <p:spPr>
          <a:xfrm>
            <a:off x="6442223" y="387139"/>
            <a:ext cx="5129591" cy="2004827"/>
          </a:xfrm>
          <a:prstGeom prst="rect">
            <a:avLst/>
          </a:prstGeom>
        </p:spPr>
      </p:pic>
      <p:pic>
        <p:nvPicPr>
          <p:cNvPr id="4" name="图片 3" descr="upload_770903042"/>
          <p:cNvPicPr>
            <a:picLocks noChangeAspect="1"/>
          </p:cNvPicPr>
          <p:nvPr/>
        </p:nvPicPr>
        <p:blipFill>
          <a:blip r:embed="rId3"/>
          <a:stretch>
            <a:fillRect/>
          </a:stretch>
        </p:blipFill>
        <p:spPr>
          <a:xfrm>
            <a:off x="6511355" y="3048774"/>
            <a:ext cx="4576535" cy="2170743"/>
          </a:xfrm>
          <a:prstGeom prst="rect">
            <a:avLst/>
          </a:prstGeom>
        </p:spPr>
      </p:pic>
      <p:sp>
        <p:nvSpPr>
          <p:cNvPr id="5" name="文本框 4"/>
          <p:cNvSpPr txBox="1"/>
          <p:nvPr userDrawn="1"/>
        </p:nvSpPr>
        <p:spPr>
          <a:xfrm>
            <a:off x="8474497" y="2557882"/>
            <a:ext cx="309880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rPr>
              <a:t>交互发生</a:t>
            </a:r>
          </a:p>
        </p:txBody>
      </p:sp>
      <p:sp>
        <p:nvSpPr>
          <p:cNvPr id="6" name="文本框 5"/>
          <p:cNvSpPr txBox="1"/>
          <p:nvPr userDrawn="1"/>
        </p:nvSpPr>
        <p:spPr>
          <a:xfrm>
            <a:off x="8322407" y="5364639"/>
            <a:ext cx="309880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rPr>
              <a:t>交互元素</a:t>
            </a:r>
          </a:p>
        </p:txBody>
      </p:sp>
      <p:grpSp>
        <p:nvGrpSpPr>
          <p:cNvPr id="7" name="组合 2"/>
          <p:cNvGrpSpPr/>
          <p:nvPr/>
        </p:nvGrpSpPr>
        <p:grpSpPr>
          <a:xfrm>
            <a:off x="-1404282" y="328147"/>
            <a:ext cx="7519990" cy="982345"/>
            <a:chOff x="0" y="-1"/>
            <a:chExt cx="7519989" cy="982342"/>
          </a:xfrm>
        </p:grpSpPr>
        <p:sp>
          <p:nvSpPr>
            <p:cNvPr id="8"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9" name="组合 1"/>
            <p:cNvGrpSpPr/>
            <p:nvPr/>
          </p:nvGrpSpPr>
          <p:grpSpPr>
            <a:xfrm>
              <a:off x="1875760" y="-1"/>
              <a:ext cx="3347912" cy="982342"/>
              <a:chOff x="42976" y="0"/>
              <a:chExt cx="3347912" cy="982338"/>
            </a:xfrm>
          </p:grpSpPr>
          <p:sp>
            <p:nvSpPr>
              <p:cNvPr id="10" name="矩形 3"/>
              <p:cNvSpPr txBox="1"/>
              <p:nvPr/>
            </p:nvSpPr>
            <p:spPr>
              <a:xfrm>
                <a:off x="659243" y="0"/>
                <a:ext cx="2731645"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3.12 </a:t>
                </a:r>
                <a:r>
                  <a:rPr lang="zh-CN" altLang="en-US" b="1" dirty="0">
                    <a:solidFill>
                      <a:srgbClr val="B4B4B4"/>
                    </a:solidFill>
                    <a:effectLst/>
                    <a:latin typeface="PingFang SC"/>
                  </a:rPr>
                  <a:t>交互概览图</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12" name="组合 26"/>
              <p:cNvGrpSpPr/>
              <p:nvPr/>
            </p:nvGrpSpPr>
            <p:grpSpPr>
              <a:xfrm>
                <a:off x="42976" y="59689"/>
                <a:ext cx="248286" cy="383858"/>
                <a:chOff x="42976" y="20459"/>
                <a:chExt cx="248284" cy="383856"/>
              </a:xfrm>
            </p:grpSpPr>
            <p:sp>
              <p:nvSpPr>
                <p:cNvPr id="13"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14"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100000">
                                          <p:val>
                                            <p:strVal val="#ppt_x"/>
                                          </p:val>
                                        </p:tav>
                                      </p:tavLst>
                                    </p:anim>
                                    <p:anim calcmode="lin" valueType="num">
                                      <p:cBhvr>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P spid="6" grpId="0"/>
      <p:bldP spid="7"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769814431"/>
          <p:cNvPicPr>
            <a:picLocks noChangeAspect="1"/>
          </p:cNvPicPr>
          <p:nvPr/>
        </p:nvPicPr>
        <p:blipFill>
          <a:blip r:embed="rId2"/>
          <a:stretch>
            <a:fillRect/>
          </a:stretch>
        </p:blipFill>
        <p:spPr>
          <a:xfrm>
            <a:off x="6484577" y="926368"/>
            <a:ext cx="4023479" cy="5585862"/>
          </a:xfrm>
          <a:prstGeom prst="rect">
            <a:avLst/>
          </a:prstGeom>
        </p:spPr>
      </p:pic>
      <p:sp>
        <p:nvSpPr>
          <p:cNvPr id="8" name="文本框 7"/>
          <p:cNvSpPr txBox="1"/>
          <p:nvPr userDrawn="1"/>
        </p:nvSpPr>
        <p:spPr>
          <a:xfrm>
            <a:off x="829583" y="2834410"/>
            <a:ext cx="4535056" cy="176977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noAutofit/>
          </a:bodyPr>
          <a:lstStyle/>
          <a:p>
            <a:pPr marL="0" marR="0" indent="0" algn="l" defTabSz="914400" rtl="0" fontAlgn="auto" latinLnBrk="0" hangingPunct="0">
              <a:lnSpc>
                <a:spcPct val="100000"/>
              </a:lnSpc>
              <a:spcBef>
                <a:spcPts val="0"/>
              </a:spcBef>
              <a:spcAft>
                <a:spcPts val="0"/>
              </a:spcAft>
              <a:buClrTx/>
              <a:buSzTx/>
              <a:buFontTx/>
              <a:buNone/>
            </a:pPr>
            <a:r>
              <a:rPr lang="zh-CN" b="0" u="none" dirty="0">
                <a:solidFill>
                  <a:schemeClr val="tx1"/>
                </a:solidFill>
                <a:latin typeface="+mj-ea"/>
                <a:ea typeface="+mj-ea"/>
              </a:rPr>
              <a:t>         所有的活动图控件，都可以相同地被使用于交互概览图，如：分叉，结合，合并等等。它把控制逻辑放入较低一级的图中。下面的例子就说明了一个典型的销售过程。子过程是从交互发生抽象而来。</a:t>
            </a:r>
            <a:endParaRPr kumimoji="0" lang="zh-CN" altLang="en-US" b="0" i="0" u="none" strike="noStrike" cap="none" spc="0" normalizeH="0" baseline="0" dirty="0">
              <a:ln>
                <a:noFill/>
              </a:ln>
              <a:solidFill>
                <a:schemeClr val="tx1"/>
              </a:solidFill>
              <a:effectLst/>
              <a:uFillTx/>
              <a:latin typeface="+mj-ea"/>
              <a:ea typeface="+mj-ea"/>
              <a:sym typeface="Calibri" panose="020F0502020204030204"/>
            </a:endParaRPr>
          </a:p>
        </p:txBody>
      </p:sp>
      <p:grpSp>
        <p:nvGrpSpPr>
          <p:cNvPr id="2" name="组合 2"/>
          <p:cNvGrpSpPr/>
          <p:nvPr/>
        </p:nvGrpSpPr>
        <p:grpSpPr>
          <a:xfrm>
            <a:off x="-1404282" y="328147"/>
            <a:ext cx="7519990" cy="982345"/>
            <a:chOff x="0" y="-1"/>
            <a:chExt cx="7519989" cy="982342"/>
          </a:xfrm>
        </p:grpSpPr>
        <p:sp>
          <p:nvSpPr>
            <p:cNvPr id="3"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4" name="组合 1"/>
            <p:cNvGrpSpPr/>
            <p:nvPr/>
          </p:nvGrpSpPr>
          <p:grpSpPr>
            <a:xfrm>
              <a:off x="1875760" y="-1"/>
              <a:ext cx="3203289" cy="982342"/>
              <a:chOff x="42976" y="0"/>
              <a:chExt cx="3203289" cy="982338"/>
            </a:xfrm>
          </p:grpSpPr>
          <p:sp>
            <p:nvSpPr>
              <p:cNvPr id="5" name="矩形 3"/>
              <p:cNvSpPr txBox="1"/>
              <p:nvPr/>
            </p:nvSpPr>
            <p:spPr>
              <a:xfrm>
                <a:off x="659243" y="0"/>
                <a:ext cx="2587022"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3.12 </a:t>
                </a:r>
                <a:r>
                  <a:rPr lang="zh-CN" altLang="en-US" b="1" dirty="0">
                    <a:solidFill>
                      <a:srgbClr val="B4B4B4"/>
                    </a:solidFill>
                    <a:effectLst/>
                    <a:latin typeface="PingFang SC"/>
                  </a:rPr>
                  <a:t>交互概览图</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6" name="组合 26"/>
              <p:cNvGrpSpPr/>
              <p:nvPr/>
            </p:nvGrpSpPr>
            <p:grpSpPr>
              <a:xfrm>
                <a:off x="42976" y="59689"/>
                <a:ext cx="248286" cy="383858"/>
                <a:chOff x="42976" y="20459"/>
                <a:chExt cx="248284" cy="383856"/>
              </a:xfrm>
            </p:grpSpPr>
            <p:sp>
              <p:nvSpPr>
                <p:cNvPr id="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1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1404282" y="328147"/>
            <a:ext cx="7519990" cy="982345"/>
            <a:chOff x="0" y="-1"/>
            <a:chExt cx="7519989" cy="982342"/>
          </a:xfrm>
        </p:grpSpPr>
        <p:sp>
          <p:nvSpPr>
            <p:cNvPr id="3"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4" name="组合 1"/>
            <p:cNvGrpSpPr/>
            <p:nvPr/>
          </p:nvGrpSpPr>
          <p:grpSpPr>
            <a:xfrm>
              <a:off x="1875760" y="-1"/>
              <a:ext cx="3203289" cy="982342"/>
              <a:chOff x="42976" y="0"/>
              <a:chExt cx="3203289" cy="982338"/>
            </a:xfrm>
          </p:grpSpPr>
          <p:sp>
            <p:nvSpPr>
              <p:cNvPr id="5" name="矩形 3"/>
              <p:cNvSpPr txBox="1"/>
              <p:nvPr/>
            </p:nvSpPr>
            <p:spPr>
              <a:xfrm>
                <a:off x="659243" y="0"/>
                <a:ext cx="2587022"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3.12 </a:t>
                </a:r>
                <a:r>
                  <a:rPr lang="zh-CN" altLang="en-US" b="1" dirty="0">
                    <a:solidFill>
                      <a:srgbClr val="B4B4B4"/>
                    </a:solidFill>
                    <a:effectLst/>
                    <a:latin typeface="PingFang SC"/>
                  </a:rPr>
                  <a:t>交互概览图</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6" name="组合 26"/>
              <p:cNvGrpSpPr/>
              <p:nvPr/>
            </p:nvGrpSpPr>
            <p:grpSpPr>
              <a:xfrm>
                <a:off x="42976" y="59689"/>
                <a:ext cx="248286" cy="383858"/>
                <a:chOff x="42976" y="20459"/>
                <a:chExt cx="248284" cy="383856"/>
              </a:xfrm>
            </p:grpSpPr>
            <p:sp>
              <p:nvSpPr>
                <p:cNvPr id="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1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pic>
        <p:nvPicPr>
          <p:cNvPr id="11" name="图片 10" descr="upload_070358018"/>
          <p:cNvPicPr>
            <a:picLocks noChangeAspect="1"/>
          </p:cNvPicPr>
          <p:nvPr/>
        </p:nvPicPr>
        <p:blipFill>
          <a:blip r:embed="rId2"/>
          <a:stretch>
            <a:fillRect/>
          </a:stretch>
        </p:blipFill>
        <p:spPr>
          <a:xfrm>
            <a:off x="4375287" y="1170389"/>
            <a:ext cx="2701740" cy="5512862"/>
          </a:xfrm>
          <a:prstGeom prst="rect">
            <a:avLst/>
          </a:prstGeom>
        </p:spPr>
      </p:pic>
      <p:sp>
        <p:nvSpPr>
          <p:cNvPr id="7" name="文本框 6"/>
          <p:cNvSpPr txBox="1"/>
          <p:nvPr/>
        </p:nvSpPr>
        <p:spPr>
          <a:xfrm>
            <a:off x="8913181" y="4847208"/>
            <a:ext cx="1917576" cy="12003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学生查看</a:t>
            </a:r>
            <a:r>
              <a:rPr kumimoji="0" lang="zh-CN" altLang="en-US"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rPr>
              <a:t>课程信息，感兴趣的可以进行选课的</a:t>
            </a:r>
            <a:r>
              <a:rPr kumimoji="0" lang="zh-CN" altLang="en-US" sz="1800" b="0" i="0" u="none" strike="noStrike" cap="none" spc="0" normalizeH="0" baseline="0" dirty="0">
                <a:ln>
                  <a:noFill/>
                </a:ln>
                <a:solidFill>
                  <a:srgbClr val="000000"/>
                </a:solidFill>
                <a:effectLst/>
                <a:uFillTx/>
                <a:latin typeface="Calibri" panose="020F0502020204030204"/>
                <a:ea typeface="Calibri" panose="020F0502020204030204"/>
                <a:cs typeface="Calibri" panose="020F0502020204030204"/>
                <a:sym typeface="Calibri" panose="020F0502020204030204"/>
              </a:rPr>
              <a:t>交互概览图</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5" name="组合 2"/>
          <p:cNvGrpSpPr/>
          <p:nvPr/>
        </p:nvGrpSpPr>
        <p:grpSpPr>
          <a:xfrm>
            <a:off x="-1623031" y="155951"/>
            <a:ext cx="7519990" cy="759013"/>
            <a:chOff x="0" y="-1"/>
            <a:chExt cx="7519989" cy="759011"/>
          </a:xfrm>
        </p:grpSpPr>
        <p:sp>
          <p:nvSpPr>
            <p:cNvPr id="299"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04" name="组合 1"/>
            <p:cNvGrpSpPr/>
            <p:nvPr/>
          </p:nvGrpSpPr>
          <p:grpSpPr>
            <a:xfrm>
              <a:off x="1875760" y="-1"/>
              <a:ext cx="4988574" cy="538598"/>
              <a:chOff x="42976" y="0"/>
              <a:chExt cx="4988574" cy="538596"/>
            </a:xfrm>
          </p:grpSpPr>
          <p:sp>
            <p:nvSpPr>
              <p:cNvPr id="300" name="矩形 3"/>
              <p:cNvSpPr txBox="1"/>
              <p:nvPr/>
            </p:nvSpPr>
            <p:spPr>
              <a:xfrm>
                <a:off x="659243" y="0"/>
                <a:ext cx="4372307" cy="538596"/>
              </a:xfrm>
              <a:prstGeom prst="rect">
                <a:avLst/>
              </a:prstGeom>
              <a:noFill/>
              <a:ln w="12700" cap="flat">
                <a:noFill/>
                <a:miter lim="400000"/>
              </a:ln>
              <a:effectLst/>
            </p:spPr>
            <p:txBody>
              <a:bodyPr wrap="squar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dirty="0"/>
                  <a:t>1.2 UML</a:t>
                </a:r>
                <a:r>
                  <a:rPr lang="zh-CN" altLang="en-US" dirty="0"/>
                  <a:t>的特点和结构</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303" name="组合 26"/>
              <p:cNvGrpSpPr/>
              <p:nvPr/>
            </p:nvGrpSpPr>
            <p:grpSpPr>
              <a:xfrm>
                <a:off x="42976" y="59689"/>
                <a:ext cx="248286" cy="383858"/>
                <a:chOff x="42976" y="20459"/>
                <a:chExt cx="248284" cy="383856"/>
              </a:xfrm>
            </p:grpSpPr>
            <p:sp>
              <p:nvSpPr>
                <p:cNvPr id="301"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302"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4" name="文本框 3"/>
          <p:cNvSpPr txBox="1"/>
          <p:nvPr/>
        </p:nvSpPr>
        <p:spPr>
          <a:xfrm>
            <a:off x="403558" y="1139232"/>
            <a:ext cx="11585862"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2000" dirty="0">
                <a:solidFill>
                  <a:schemeClr val="tx1"/>
                </a:solidFill>
                <a:latin typeface="+mj-lt"/>
              </a:rPr>
              <a:t>标准建模语言</a:t>
            </a:r>
            <a:r>
              <a:rPr lang="en-US" altLang="zh-CN" sz="2000" dirty="0">
                <a:solidFill>
                  <a:schemeClr val="tx1"/>
                </a:solidFill>
                <a:latin typeface="+mj-lt"/>
              </a:rPr>
              <a:t>UML</a:t>
            </a:r>
            <a:r>
              <a:rPr lang="zh-CN" altLang="en-US" sz="2000" dirty="0">
                <a:solidFill>
                  <a:schemeClr val="tx1"/>
                </a:solidFill>
                <a:latin typeface="+mj-lt"/>
              </a:rPr>
              <a:t>的主要特点可归结为以下三点。</a:t>
            </a:r>
            <a:endParaRPr kumimoji="0" lang="en-US" altLang="zh-CN" sz="2000" b="0" i="0" u="none" strike="noStrike" cap="none" spc="0" normalizeH="0" baseline="0" dirty="0">
              <a:ln>
                <a:noFill/>
              </a:ln>
              <a:solidFill>
                <a:schemeClr val="tx1"/>
              </a:solidFill>
              <a:effectLst/>
              <a:uFillTx/>
              <a:latin typeface="+mj-lt"/>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en-US" altLang="zh-CN" sz="2000" dirty="0">
                <a:solidFill>
                  <a:srgbClr val="FF0000"/>
                </a:solidFill>
                <a:latin typeface="+mj-lt"/>
              </a:rPr>
              <a:t>1</a:t>
            </a:r>
            <a:r>
              <a:rPr lang="zh-CN" altLang="en-US" sz="2000" dirty="0">
                <a:solidFill>
                  <a:srgbClr val="FF0000"/>
                </a:solidFill>
                <a:latin typeface="+mj-lt"/>
              </a:rPr>
              <a:t>、</a:t>
            </a:r>
            <a:r>
              <a:rPr lang="en-US" altLang="zh-CN" sz="2000" dirty="0">
                <a:solidFill>
                  <a:srgbClr val="FF0000"/>
                </a:solidFill>
                <a:latin typeface="+mj-lt"/>
              </a:rPr>
              <a:t>UML</a:t>
            </a:r>
            <a:r>
              <a:rPr lang="zh-CN" altLang="en-US" sz="2000" dirty="0">
                <a:solidFill>
                  <a:srgbClr val="FF0000"/>
                </a:solidFill>
                <a:latin typeface="+mj-lt"/>
              </a:rPr>
              <a:t>统一了</a:t>
            </a:r>
            <a:r>
              <a:rPr lang="en-US" altLang="zh-CN" sz="2000" dirty="0" err="1">
                <a:solidFill>
                  <a:srgbClr val="FF0000"/>
                </a:solidFill>
                <a:latin typeface="+mj-lt"/>
              </a:rPr>
              <a:t>Booch</a:t>
            </a:r>
            <a:r>
              <a:rPr lang="zh-CN" altLang="en-US" sz="2000" dirty="0">
                <a:solidFill>
                  <a:srgbClr val="FF0000"/>
                </a:solidFill>
                <a:latin typeface="+mj-lt"/>
              </a:rPr>
              <a:t>，</a:t>
            </a:r>
            <a:r>
              <a:rPr lang="en-US" altLang="zh-CN" sz="2000" dirty="0">
                <a:solidFill>
                  <a:srgbClr val="FF0000"/>
                </a:solidFill>
                <a:latin typeface="+mj-lt"/>
              </a:rPr>
              <a:t>OMT</a:t>
            </a:r>
            <a:r>
              <a:rPr lang="zh-CN" altLang="en-US" sz="2000" dirty="0">
                <a:solidFill>
                  <a:srgbClr val="FF0000"/>
                </a:solidFill>
                <a:latin typeface="+mj-lt"/>
              </a:rPr>
              <a:t>和</a:t>
            </a:r>
            <a:r>
              <a:rPr lang="en-US" altLang="zh-CN" sz="2000" dirty="0">
                <a:solidFill>
                  <a:srgbClr val="FF0000"/>
                </a:solidFill>
                <a:latin typeface="+mj-lt"/>
              </a:rPr>
              <a:t>OOSE</a:t>
            </a:r>
            <a:r>
              <a:rPr lang="zh-CN" altLang="en-US" sz="2000" dirty="0">
                <a:solidFill>
                  <a:srgbClr val="FF0000"/>
                </a:solidFill>
                <a:latin typeface="+mj-lt"/>
              </a:rPr>
              <a:t>等方法中的基本概念和符号。</a:t>
            </a:r>
            <a:endParaRPr lang="en-US" altLang="zh-CN" sz="2000" dirty="0">
              <a:solidFill>
                <a:srgbClr val="FF0000"/>
              </a:solidFill>
              <a:latin typeface="+mj-lt"/>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FF0000"/>
                </a:solidFill>
                <a:effectLst/>
                <a:uFillTx/>
                <a:latin typeface="+mj-lt"/>
                <a:sym typeface="Calibri" panose="020F0502020204030204"/>
              </a:rPr>
              <a:t>2</a:t>
            </a:r>
            <a:r>
              <a:rPr kumimoji="0" lang="zh-CN" altLang="en-US" sz="2000" b="0" i="0" u="none" strike="noStrike" cap="none" spc="0" normalizeH="0" baseline="0" dirty="0">
                <a:ln>
                  <a:noFill/>
                </a:ln>
                <a:solidFill>
                  <a:srgbClr val="FF0000"/>
                </a:solidFill>
                <a:effectLst/>
                <a:uFillTx/>
                <a:latin typeface="+mj-lt"/>
                <a:sym typeface="Calibri" panose="020F0502020204030204"/>
              </a:rPr>
              <a:t>、</a:t>
            </a:r>
            <a:r>
              <a:rPr lang="en-US" altLang="zh-CN" sz="2000" dirty="0">
                <a:solidFill>
                  <a:srgbClr val="FF0000"/>
                </a:solidFill>
                <a:latin typeface="+mj-lt"/>
              </a:rPr>
              <a:t>UML</a:t>
            </a:r>
            <a:r>
              <a:rPr lang="zh-CN" altLang="en-US" sz="2000" dirty="0">
                <a:solidFill>
                  <a:srgbClr val="FF0000"/>
                </a:solidFill>
                <a:latin typeface="+mj-lt"/>
              </a:rPr>
              <a:t>吸取了面向对象领域中各种优秀的思想，其中也包括了非</a:t>
            </a:r>
            <a:r>
              <a:rPr lang="en-US" altLang="zh-CN" sz="2000" dirty="0">
                <a:solidFill>
                  <a:srgbClr val="FF0000"/>
                </a:solidFill>
                <a:latin typeface="+mj-lt"/>
              </a:rPr>
              <a:t>OO</a:t>
            </a:r>
            <a:r>
              <a:rPr lang="zh-CN" altLang="en-US" sz="2000" dirty="0">
                <a:solidFill>
                  <a:srgbClr val="FF0000"/>
                </a:solidFill>
                <a:latin typeface="+mj-lt"/>
              </a:rPr>
              <a:t>方法的影响。</a:t>
            </a:r>
            <a:endParaRPr kumimoji="0" lang="en-US" altLang="zh-CN" sz="2000" b="0" i="0" u="none" strike="noStrike" cap="none" spc="0" normalizeH="0" baseline="0" dirty="0">
              <a:ln>
                <a:noFill/>
              </a:ln>
              <a:solidFill>
                <a:srgbClr val="FF0000"/>
              </a:solidFill>
              <a:effectLst/>
              <a:uFillTx/>
              <a:latin typeface="+mj-lt"/>
              <a:sym typeface="Calibri" panose="020F0502020204030204"/>
            </a:endParaRPr>
          </a:p>
          <a:p>
            <a:r>
              <a:rPr lang="en-US" altLang="zh-CN" sz="2000" dirty="0">
                <a:solidFill>
                  <a:srgbClr val="FF0000"/>
                </a:solidFill>
                <a:latin typeface="+mj-lt"/>
              </a:rPr>
              <a:t>3</a:t>
            </a:r>
            <a:r>
              <a:rPr lang="zh-CN" altLang="en-US" sz="2000" dirty="0">
                <a:solidFill>
                  <a:srgbClr val="FF0000"/>
                </a:solidFill>
                <a:latin typeface="+mj-lt"/>
              </a:rPr>
              <a:t>、 </a:t>
            </a:r>
            <a:r>
              <a:rPr lang="en-US" altLang="zh-CN" sz="2000" dirty="0">
                <a:solidFill>
                  <a:srgbClr val="FF0000"/>
                </a:solidFill>
                <a:latin typeface="+mj-lt"/>
              </a:rPr>
              <a:t>UML</a:t>
            </a:r>
            <a:r>
              <a:rPr lang="zh-CN" altLang="en-US" sz="2000" dirty="0">
                <a:solidFill>
                  <a:srgbClr val="FF0000"/>
                </a:solidFill>
                <a:latin typeface="+mj-lt"/>
              </a:rPr>
              <a:t>在演变过程中还提出了一些新的概念。</a:t>
            </a:r>
            <a:endParaRPr lang="en-US" altLang="zh-CN" sz="2000" dirty="0">
              <a:solidFill>
                <a:schemeClr val="accent3">
                  <a:lumMod val="50000"/>
                </a:schemeClr>
              </a:solidFill>
              <a:latin typeface="+mj-lt"/>
            </a:endParaRPr>
          </a:p>
          <a:p>
            <a:r>
              <a:rPr lang="zh-CN" altLang="en-US" sz="2000" dirty="0">
                <a:solidFill>
                  <a:schemeClr val="tx1"/>
                </a:solidFill>
                <a:latin typeface="+mj-lt"/>
              </a:rPr>
              <a:t>因此可以认为</a:t>
            </a:r>
            <a:r>
              <a:rPr lang="en-US" altLang="zh-CN" sz="2000" dirty="0">
                <a:solidFill>
                  <a:schemeClr val="tx1"/>
                </a:solidFill>
                <a:latin typeface="+mj-lt"/>
              </a:rPr>
              <a:t>,UML </a:t>
            </a:r>
            <a:r>
              <a:rPr lang="zh-CN" altLang="en-US" sz="2000" dirty="0">
                <a:solidFill>
                  <a:schemeClr val="tx1"/>
                </a:solidFill>
                <a:latin typeface="+mj-lt"/>
              </a:rPr>
              <a:t>是一种先进实用的标准建模语言</a:t>
            </a:r>
            <a:r>
              <a:rPr lang="en-US" altLang="zh-CN" sz="2000" dirty="0">
                <a:solidFill>
                  <a:schemeClr val="tx1"/>
                </a:solidFill>
                <a:latin typeface="+mj-lt"/>
              </a:rPr>
              <a:t>,</a:t>
            </a:r>
            <a:r>
              <a:rPr lang="zh-CN" altLang="en-US" sz="2000" dirty="0">
                <a:solidFill>
                  <a:schemeClr val="tx1"/>
                </a:solidFill>
                <a:latin typeface="+mj-lt"/>
              </a:rPr>
              <a:t>但其中某些概念尚待实践来验证</a:t>
            </a:r>
            <a:r>
              <a:rPr lang="en-US" altLang="zh-CN" sz="2000" dirty="0">
                <a:solidFill>
                  <a:schemeClr val="tx1"/>
                </a:solidFill>
                <a:latin typeface="+mj-lt"/>
              </a:rPr>
              <a:t>,UML</a:t>
            </a:r>
            <a:r>
              <a:rPr lang="zh-CN" altLang="en-US" sz="2000" dirty="0">
                <a:solidFill>
                  <a:schemeClr val="tx1"/>
                </a:solidFill>
                <a:latin typeface="+mj-lt"/>
              </a:rPr>
              <a:t>也必然存在一</a:t>
            </a:r>
            <a:endParaRPr lang="en-US" altLang="zh-CN" sz="2000" dirty="0">
              <a:solidFill>
                <a:schemeClr val="tx1"/>
              </a:solidFill>
              <a:latin typeface="+mj-lt"/>
            </a:endParaRPr>
          </a:p>
          <a:p>
            <a:r>
              <a:rPr lang="zh-CN" altLang="en-US" sz="2000" dirty="0">
                <a:solidFill>
                  <a:schemeClr val="tx1"/>
                </a:solidFill>
                <a:latin typeface="+mj-lt"/>
              </a:rPr>
              <a:t>个进化过程。</a:t>
            </a:r>
            <a:endParaRPr kumimoji="0" lang="zh-CN" altLang="en-US" sz="2000" b="0" i="0" u="none" strike="noStrike" cap="none" spc="0" normalizeH="0" baseline="0" dirty="0">
              <a:ln>
                <a:noFill/>
              </a:ln>
              <a:solidFill>
                <a:schemeClr val="tx1"/>
              </a:solidFill>
              <a:effectLst/>
              <a:uFillTx/>
              <a:latin typeface="+mj-lt"/>
              <a:sym typeface="Calibri" panose="020F0502020204030204"/>
            </a:endParaRPr>
          </a:p>
        </p:txBody>
      </p:sp>
      <p:sp>
        <p:nvSpPr>
          <p:cNvPr id="2" name="文本框 1"/>
          <p:cNvSpPr txBox="1"/>
          <p:nvPr/>
        </p:nvSpPr>
        <p:spPr>
          <a:xfrm>
            <a:off x="5241304" y="3271852"/>
            <a:ext cx="5731496" cy="16312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2000" dirty="0">
                <a:latin typeface="+mj-lt"/>
              </a:rPr>
              <a:t>UML</a:t>
            </a:r>
            <a:r>
              <a:rPr lang="zh-CN" altLang="en-US" sz="2000" dirty="0">
                <a:latin typeface="+mj-lt"/>
              </a:rPr>
              <a:t>有</a:t>
            </a:r>
            <a:r>
              <a:rPr lang="en-US" altLang="zh-CN" sz="2000" dirty="0">
                <a:latin typeface="+mj-lt"/>
              </a:rPr>
              <a:t>3</a:t>
            </a:r>
            <a:r>
              <a:rPr lang="zh-CN" altLang="en-US" sz="2000" dirty="0">
                <a:latin typeface="+mj-lt"/>
              </a:rPr>
              <a:t>种基本的构造块，分别是</a:t>
            </a:r>
            <a:r>
              <a:rPr lang="zh-CN" altLang="en-US" sz="2000" dirty="0">
                <a:solidFill>
                  <a:srgbClr val="FF0000"/>
                </a:solidFill>
                <a:latin typeface="+mj-lt"/>
              </a:rPr>
              <a:t>事物</a:t>
            </a:r>
            <a:r>
              <a:rPr lang="en-US" altLang="zh-CN" sz="2000" dirty="0">
                <a:solidFill>
                  <a:srgbClr val="FF0000"/>
                </a:solidFill>
                <a:latin typeface="+mj-lt"/>
              </a:rPr>
              <a:t>(</a:t>
            </a:r>
            <a:r>
              <a:rPr lang="zh-CN" altLang="en-US" sz="2000" dirty="0">
                <a:solidFill>
                  <a:srgbClr val="FF0000"/>
                </a:solidFill>
                <a:latin typeface="+mj-lt"/>
              </a:rPr>
              <a:t>元素</a:t>
            </a:r>
            <a:r>
              <a:rPr lang="en-US" altLang="zh-CN" sz="2000" dirty="0">
                <a:solidFill>
                  <a:srgbClr val="FF0000"/>
                </a:solidFill>
                <a:latin typeface="+mj-lt"/>
              </a:rPr>
              <a:t>)</a:t>
            </a:r>
            <a:r>
              <a:rPr lang="zh-CN" altLang="en-US" sz="2000" dirty="0">
                <a:solidFill>
                  <a:srgbClr val="FF0000"/>
                </a:solidFill>
                <a:latin typeface="+mj-lt"/>
              </a:rPr>
              <a:t>、关系和图</a:t>
            </a:r>
            <a:r>
              <a:rPr lang="zh-CN" altLang="en-US" sz="2000" dirty="0">
                <a:latin typeface="+mj-lt"/>
              </a:rPr>
              <a:t>。事物是</a:t>
            </a:r>
            <a:r>
              <a:rPr lang="en-US" altLang="zh-CN" sz="2000" dirty="0">
                <a:latin typeface="+mj-lt"/>
              </a:rPr>
              <a:t>UML</a:t>
            </a:r>
            <a:r>
              <a:rPr lang="zh-CN" altLang="en-US" sz="2000" dirty="0">
                <a:latin typeface="+mj-lt"/>
              </a:rPr>
              <a:t>中重要的组成部分。关系把事物紧密联系在一起。图是很多有相互相关的事物的组。</a:t>
            </a:r>
            <a:endParaRPr kumimoji="0" lang="en-US" altLang="zh-CN" sz="2000" b="0" i="0" u="none" strike="noStrike" cap="none" spc="0" normalizeH="0" baseline="0" dirty="0">
              <a:ln>
                <a:noFill/>
              </a:ln>
              <a:solidFill>
                <a:schemeClr val="tx2">
                  <a:lumMod val="50000"/>
                </a:schemeClr>
              </a:solidFill>
              <a:effectLst/>
              <a:uFillTx/>
              <a:latin typeface="+mj-lt"/>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endParaRPr>
          </a:p>
        </p:txBody>
      </p:sp>
      <p:pic>
        <p:nvPicPr>
          <p:cNvPr id="11" name="图片 10"/>
          <p:cNvPicPr>
            <a:picLocks noChangeAspect="1"/>
          </p:cNvPicPr>
          <p:nvPr/>
        </p:nvPicPr>
        <p:blipFill>
          <a:blip r:embed="rId2">
            <a:duotone>
              <a:prstClr val="black"/>
              <a:srgbClr val="D9C3A5">
                <a:tint val="50000"/>
                <a:satMod val="180000"/>
              </a:srgbClr>
            </a:duotone>
          </a:blip>
          <a:stretch>
            <a:fillRect/>
          </a:stretch>
        </p:blipFill>
        <p:spPr>
          <a:xfrm>
            <a:off x="403558" y="3271852"/>
            <a:ext cx="4658487" cy="30662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childTnLst>
                                    <p:set>
                                      <p:cBhvr>
                                        <p:cTn id="6" dur="indefinite" fill="hold"/>
                                        <p:tgtEl>
                                          <p:spTgt spid="305"/>
                                        </p:tgtEl>
                                        <p:attrNameLst>
                                          <p:attrName>style.visibility</p:attrName>
                                        </p:attrNameLst>
                                      </p:cBhvr>
                                      <p:to>
                                        <p:strVal val="visible"/>
                                      </p:to>
                                    </p:set>
                                    <p:anim calcmode="lin" valueType="num">
                                      <p:cBhvr>
                                        <p:cTn id="7" dur="500" fill="hold"/>
                                        <p:tgtEl>
                                          <p:spTgt spid="305"/>
                                        </p:tgtEl>
                                        <p:attrNameLst>
                                          <p:attrName>ppt_x</p:attrName>
                                        </p:attrNameLst>
                                      </p:cBhvr>
                                      <p:tavLst>
                                        <p:tav tm="0">
                                          <p:val>
                                            <p:strVal val="#ppt_x"/>
                                          </p:val>
                                        </p:tav>
                                        <p:tav tm="100000">
                                          <p:val>
                                            <p:strVal val="#ppt_x"/>
                                          </p:val>
                                        </p:tav>
                                      </p:tavLst>
                                    </p:anim>
                                    <p:anim calcmode="lin" valueType="num">
                                      <p:cBhvr>
                                        <p:cTn id="8" dur="500" fill="hold"/>
                                        <p:tgtEl>
                                          <p:spTgt spid="3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1" animBg="1" advAuto="0"/>
      <p:bldP spid="4"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3708" y="1580232"/>
            <a:ext cx="5395942" cy="2246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zh-CN" altLang="en-US" sz="2000" b="0" i="0" u="none" strike="noStrike" cap="none" spc="0" normalizeH="0" baseline="0" dirty="0">
                <a:ln>
                  <a:noFill/>
                </a:ln>
                <a:solidFill>
                  <a:schemeClr val="tx1"/>
                </a:solidFill>
                <a:effectLst/>
                <a:uFillTx/>
                <a:latin typeface="+mj-ea"/>
                <a:ea typeface="+mj-ea"/>
                <a:cs typeface="Calibri" panose="020F0502020204030204"/>
                <a:sym typeface="Calibri" panose="020F0502020204030204"/>
              </a:rPr>
              <a:t>时间图：</a:t>
            </a:r>
            <a:endParaRPr kumimoji="0" lang="en-US" altLang="zh-CN" sz="2000" b="0" i="0" u="none" strike="noStrike" cap="none" spc="0" normalizeH="0" baseline="0" dirty="0">
              <a:ln>
                <a:noFill/>
              </a:ln>
              <a:solidFill>
                <a:schemeClr val="tx1"/>
              </a:solidFill>
              <a:effectLst/>
              <a:uFillTx/>
              <a:latin typeface="+mj-ea"/>
              <a:ea typeface="+mj-ea"/>
              <a:cs typeface="Calibri" panose="020F0502020204030204"/>
              <a:sym typeface="Calibri" panose="020F0502020204030204"/>
            </a:endParaRPr>
          </a:p>
          <a:p>
            <a:r>
              <a:rPr kumimoji="0" lang="zh-CN" altLang="en-US" sz="2000" i="0" strike="noStrike" cap="none" spc="0" normalizeH="0" baseline="0" dirty="0">
                <a:ln>
                  <a:noFill/>
                </a:ln>
                <a:solidFill>
                  <a:schemeClr val="tx1"/>
                </a:solidFill>
                <a:effectLst/>
                <a:uFillTx/>
                <a:latin typeface="+mj-ea"/>
                <a:ea typeface="+mj-ea"/>
                <a:cs typeface="Calibri" panose="020F0502020204030204"/>
                <a:sym typeface="Calibri" panose="020F0502020204030204"/>
              </a:rPr>
              <a:t>是一种交互图，用于展现消息跨越不同对象或角色时真实的时间信息，可描述单个或多个对象状态变化的时间点及维持特定状态的的时间段。最主要的功能就是用来描述时间信息，特别是在实时系统中，时间图的作用就体现的淋漓尽致。</a:t>
            </a:r>
            <a:endParaRPr kumimoji="0" lang="zh-CN" altLang="en-US" sz="2000" b="0" i="0" u="none" strike="noStrike" cap="none" spc="0" normalizeH="0" baseline="0" dirty="0">
              <a:ln>
                <a:noFill/>
              </a:ln>
              <a:solidFill>
                <a:schemeClr val="tx1"/>
              </a:solidFill>
              <a:effectLst/>
              <a:uFillTx/>
              <a:latin typeface="+mj-ea"/>
              <a:ea typeface="+mj-ea"/>
              <a:cs typeface="Calibri" panose="020F0502020204030204"/>
              <a:sym typeface="Calibri" panose="020F0502020204030204"/>
            </a:endParaRPr>
          </a:p>
        </p:txBody>
      </p:sp>
      <p:sp>
        <p:nvSpPr>
          <p:cNvPr id="2" name="文本框 1"/>
          <p:cNvSpPr txBox="1"/>
          <p:nvPr/>
        </p:nvSpPr>
        <p:spPr>
          <a:xfrm>
            <a:off x="719766" y="3981800"/>
            <a:ext cx="5283787"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chemeClr val="tx1"/>
                </a:solidFill>
                <a:effectLst/>
                <a:uFillTx/>
                <a:latin typeface="+mj-ea"/>
                <a:ea typeface="+mj-ea"/>
                <a:cs typeface="Calibri" panose="020F0502020204030204"/>
                <a:sym typeface="Calibri" panose="020F0502020204030204"/>
              </a:rPr>
              <a:t>时间图的核心概念：</a:t>
            </a:r>
          </a:p>
          <a:p>
            <a:pPr marL="0" marR="0" indent="0" algn="l" defTabSz="914400" rtl="0" fontAlgn="auto" latinLnBrk="0" hangingPunct="0">
              <a:lnSpc>
                <a:spcPct val="100000"/>
              </a:lnSpc>
              <a:spcBef>
                <a:spcPts val="0"/>
              </a:spcBef>
              <a:spcAft>
                <a:spcPts val="0"/>
              </a:spcAft>
              <a:buClrTx/>
              <a:buSzTx/>
              <a:buFontTx/>
              <a:buNone/>
            </a:pPr>
            <a:r>
              <a:rPr lang="en-US" altLang="zh-CN" sz="2000" dirty="0">
                <a:ln>
                  <a:noFill/>
                </a:ln>
                <a:solidFill>
                  <a:schemeClr val="tx1"/>
                </a:solidFill>
                <a:effectLst/>
                <a:uFillTx/>
                <a:latin typeface="+mj-ea"/>
                <a:ea typeface="+mj-ea"/>
                <a:cs typeface="Calibri" panose="020F0502020204030204"/>
                <a:sym typeface="Calibri" panose="020F0502020204030204"/>
              </a:rPr>
              <a:t>1</a:t>
            </a:r>
            <a:r>
              <a:rPr lang="zh-CN" altLang="en-US" sz="2000" dirty="0">
                <a:ln>
                  <a:noFill/>
                </a:ln>
                <a:solidFill>
                  <a:schemeClr val="tx1"/>
                </a:solidFill>
                <a:effectLst/>
                <a:uFillTx/>
                <a:latin typeface="+mj-ea"/>
                <a:ea typeface="+mj-ea"/>
                <a:cs typeface="Calibri" panose="020F0502020204030204"/>
                <a:sym typeface="Calibri" panose="020F0502020204030204"/>
              </a:rPr>
              <a:t>：时间约束、持续时间约束、生命线</a:t>
            </a:r>
          </a:p>
          <a:p>
            <a:pPr marL="0" marR="0" indent="0" algn="l" defTabSz="914400" rtl="0" fontAlgn="auto" latinLnBrk="0" hangingPunct="0">
              <a:lnSpc>
                <a:spcPct val="100000"/>
              </a:lnSpc>
              <a:spcBef>
                <a:spcPts val="0"/>
              </a:spcBef>
              <a:spcAft>
                <a:spcPts val="0"/>
              </a:spcAft>
              <a:buClrTx/>
              <a:buSzTx/>
              <a:buFontTx/>
              <a:buNone/>
            </a:pPr>
            <a:r>
              <a:rPr lang="en-US" altLang="zh-CN" sz="2000" dirty="0">
                <a:ln>
                  <a:noFill/>
                </a:ln>
                <a:solidFill>
                  <a:schemeClr val="tx1"/>
                </a:solidFill>
                <a:effectLst/>
                <a:uFillTx/>
                <a:latin typeface="+mj-ea"/>
                <a:ea typeface="+mj-ea"/>
                <a:cs typeface="Calibri" panose="020F0502020204030204"/>
                <a:sym typeface="Calibri" panose="020F0502020204030204"/>
              </a:rPr>
              <a:t>2</a:t>
            </a:r>
            <a:r>
              <a:rPr lang="zh-CN" altLang="en-US" sz="2000" dirty="0">
                <a:ln>
                  <a:noFill/>
                </a:ln>
                <a:solidFill>
                  <a:schemeClr val="tx1"/>
                </a:solidFill>
                <a:effectLst/>
                <a:uFillTx/>
                <a:latin typeface="+mj-ea"/>
                <a:ea typeface="+mj-ea"/>
                <a:cs typeface="Calibri" panose="020F0502020204030204"/>
                <a:sym typeface="Calibri" panose="020F0502020204030204"/>
              </a:rPr>
              <a:t>：状态、条件、事件</a:t>
            </a:r>
            <a:endParaRPr kumimoji="0" lang="zh-CN" altLang="en-US" sz="2000" b="0" i="0" u="none" strike="noStrike" cap="none" spc="0" normalizeH="0" baseline="0" dirty="0">
              <a:ln>
                <a:noFill/>
              </a:ln>
              <a:solidFill>
                <a:schemeClr val="tx1"/>
              </a:solidFill>
              <a:effectLst/>
              <a:uFillTx/>
              <a:latin typeface="+mj-ea"/>
              <a:ea typeface="+mj-ea"/>
              <a:cs typeface="Calibri" panose="020F0502020204030204"/>
              <a:sym typeface="Calibri" panose="020F0502020204030204"/>
            </a:endParaRPr>
          </a:p>
        </p:txBody>
      </p:sp>
      <p:grpSp>
        <p:nvGrpSpPr>
          <p:cNvPr id="3" name="组合 2"/>
          <p:cNvGrpSpPr/>
          <p:nvPr/>
        </p:nvGrpSpPr>
        <p:grpSpPr>
          <a:xfrm>
            <a:off x="-1404282" y="328147"/>
            <a:ext cx="7519990" cy="982345"/>
            <a:chOff x="0" y="-1"/>
            <a:chExt cx="7519989" cy="982342"/>
          </a:xfrm>
        </p:grpSpPr>
        <p:sp>
          <p:nvSpPr>
            <p:cNvPr id="4"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 name="组合 1"/>
            <p:cNvGrpSpPr/>
            <p:nvPr/>
          </p:nvGrpSpPr>
          <p:grpSpPr>
            <a:xfrm>
              <a:off x="1875760" y="-1"/>
              <a:ext cx="2475927" cy="982342"/>
              <a:chOff x="42976" y="0"/>
              <a:chExt cx="2475927" cy="982338"/>
            </a:xfrm>
          </p:grpSpPr>
          <p:sp>
            <p:nvSpPr>
              <p:cNvPr id="6" name="矩形 3"/>
              <p:cNvSpPr txBox="1"/>
              <p:nvPr/>
            </p:nvSpPr>
            <p:spPr>
              <a:xfrm>
                <a:off x="659243" y="0"/>
                <a:ext cx="1859660"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3.13 </a:t>
                </a:r>
                <a:r>
                  <a:rPr lang="zh-CN" altLang="en-US" b="1" dirty="0">
                    <a:solidFill>
                      <a:srgbClr val="B4B4B4"/>
                    </a:solidFill>
                    <a:effectLst/>
                    <a:latin typeface="PingFang SC"/>
                  </a:rPr>
                  <a:t>时间图</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7" name="组合 26"/>
              <p:cNvGrpSpPr/>
              <p:nvPr/>
            </p:nvGrpSpPr>
            <p:grpSpPr>
              <a:xfrm>
                <a:off x="42976" y="59689"/>
                <a:ext cx="248286" cy="383858"/>
                <a:chOff x="42976" y="20459"/>
                <a:chExt cx="248284" cy="383856"/>
              </a:xfrm>
            </p:grpSpPr>
            <p:sp>
              <p:nvSpPr>
                <p:cNvPr id="8"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9"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pic>
        <p:nvPicPr>
          <p:cNvPr id="10" name="图片 9" descr="upload_312461222"/>
          <p:cNvPicPr>
            <a:picLocks noChangeAspect="1"/>
          </p:cNvPicPr>
          <p:nvPr/>
        </p:nvPicPr>
        <p:blipFill>
          <a:blip r:embed="rId2"/>
          <a:stretch>
            <a:fillRect/>
          </a:stretch>
        </p:blipFill>
        <p:spPr>
          <a:xfrm>
            <a:off x="6663593" y="1310492"/>
            <a:ext cx="5281385" cy="3501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P spid="3"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49832" y="2157192"/>
            <a:ext cx="5395942"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2000" dirty="0">
                <a:ln>
                  <a:noFill/>
                </a:ln>
                <a:solidFill>
                  <a:schemeClr val="tx1"/>
                </a:solidFill>
                <a:effectLst/>
                <a:uFillTx/>
                <a:latin typeface="+mj-ea"/>
                <a:ea typeface="+mj-ea"/>
                <a:cs typeface="Calibri" panose="020F0502020204030204"/>
                <a:sym typeface="Calibri" panose="020F0502020204030204"/>
              </a:rPr>
              <a:t>时间图有两种表示状态的方法，一种是直线的方式，一种是区域的方式。</a:t>
            </a:r>
            <a:endParaRPr kumimoji="0" lang="zh-CN" altLang="en-US" sz="2000" b="0" i="0" u="none" strike="noStrike" cap="none" spc="0" normalizeH="0" baseline="0" dirty="0">
              <a:ln>
                <a:noFill/>
              </a:ln>
              <a:solidFill>
                <a:schemeClr val="tx1"/>
              </a:solidFill>
              <a:effectLst/>
              <a:uFillTx/>
              <a:latin typeface="+mj-ea"/>
              <a:ea typeface="+mj-ea"/>
              <a:cs typeface="Calibri" panose="020F0502020204030204"/>
              <a:sym typeface="Calibri" panose="020F0502020204030204"/>
            </a:endParaRPr>
          </a:p>
        </p:txBody>
      </p:sp>
      <p:pic>
        <p:nvPicPr>
          <p:cNvPr id="3" name="图片 2" descr="upload_576017495"/>
          <p:cNvPicPr>
            <a:picLocks noChangeAspect="1"/>
          </p:cNvPicPr>
          <p:nvPr/>
        </p:nvPicPr>
        <p:blipFill>
          <a:blip r:embed="rId2"/>
          <a:stretch>
            <a:fillRect/>
          </a:stretch>
        </p:blipFill>
        <p:spPr>
          <a:xfrm>
            <a:off x="5641167" y="1258201"/>
            <a:ext cx="6373966" cy="2295181"/>
          </a:xfrm>
          <a:prstGeom prst="rect">
            <a:avLst/>
          </a:prstGeom>
        </p:spPr>
      </p:pic>
      <p:sp>
        <p:nvSpPr>
          <p:cNvPr id="4" name="文本框 3"/>
          <p:cNvSpPr txBox="1"/>
          <p:nvPr userDrawn="1"/>
        </p:nvSpPr>
        <p:spPr>
          <a:xfrm>
            <a:off x="8239448" y="3636341"/>
            <a:ext cx="214309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Calibri" panose="020F0502020204030204" charset="0"/>
                <a:ea typeface="Calibri" panose="020F0502020204030204" charset="0"/>
                <a:cs typeface="Calibri" panose="020F0502020204030204"/>
                <a:sym typeface="Calibri" panose="020F0502020204030204"/>
              </a:rPr>
              <a:t>直线方式</a:t>
            </a:r>
            <a:endParaRPr kumimoji="0" lang="zh-CN" altLang="en-US"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sp>
        <p:nvSpPr>
          <p:cNvPr id="6" name="文本框 5"/>
          <p:cNvSpPr txBox="1"/>
          <p:nvPr userDrawn="1"/>
        </p:nvSpPr>
        <p:spPr>
          <a:xfrm>
            <a:off x="8103747" y="6127654"/>
            <a:ext cx="214309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a:ln>
                  <a:noFill/>
                </a:ln>
                <a:solidFill>
                  <a:srgbClr val="000000"/>
                </a:solidFill>
                <a:effectLst/>
                <a:uFillTx/>
                <a:latin typeface="Calibri" panose="020F0502020204030204" charset="0"/>
                <a:ea typeface="Calibri" panose="020F0502020204030204" charset="0"/>
                <a:cs typeface="Calibri" panose="020F0502020204030204"/>
                <a:sym typeface="Calibri" panose="020F0502020204030204"/>
              </a:rPr>
              <a:t>区域</a:t>
            </a:r>
            <a:r>
              <a:rPr kumimoji="0" lang="zh-CN" altLang="en-US" sz="1800" b="0" i="0" u="none" strike="noStrike" cap="none" spc="0" normalizeH="0" baseline="0">
                <a:ln>
                  <a:noFill/>
                </a:ln>
                <a:solidFill>
                  <a:srgbClr val="000000"/>
                </a:solidFill>
                <a:effectLst/>
                <a:uFillTx/>
                <a:latin typeface="Calibri" panose="020F0502020204030204" charset="0"/>
                <a:ea typeface="Calibri" panose="020F0502020204030204" charset="0"/>
                <a:cs typeface="Calibri" panose="020F0502020204030204"/>
                <a:sym typeface="Calibri" panose="020F0502020204030204"/>
              </a:rPr>
              <a:t>方式</a:t>
            </a:r>
            <a:endParaRPr kumimoji="0" lang="zh-CN" altLang="en-US"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endParaRPr>
          </a:p>
        </p:txBody>
      </p:sp>
      <p:pic>
        <p:nvPicPr>
          <p:cNvPr id="7" name="图片 6" descr="upload_141142378"/>
          <p:cNvPicPr>
            <a:picLocks noChangeAspect="1"/>
          </p:cNvPicPr>
          <p:nvPr/>
        </p:nvPicPr>
        <p:blipFill>
          <a:blip r:embed="rId3"/>
          <a:stretch>
            <a:fillRect/>
          </a:stretch>
        </p:blipFill>
        <p:spPr>
          <a:xfrm>
            <a:off x="5516730" y="4009653"/>
            <a:ext cx="6373966" cy="1769778"/>
          </a:xfrm>
          <a:prstGeom prst="rect">
            <a:avLst/>
          </a:prstGeom>
        </p:spPr>
      </p:pic>
      <p:sp>
        <p:nvSpPr>
          <p:cNvPr id="8" name="文本框 7"/>
          <p:cNvSpPr txBox="1"/>
          <p:nvPr userDrawn="1"/>
        </p:nvSpPr>
        <p:spPr>
          <a:xfrm>
            <a:off x="248875" y="4009653"/>
            <a:ext cx="4618014" cy="117524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no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2000" b="0" u="none" dirty="0">
                <a:solidFill>
                  <a:schemeClr val="tx1"/>
                </a:solidFill>
                <a:latin typeface="+mj-ea"/>
                <a:ea typeface="+mj-ea"/>
              </a:rPr>
              <a:t>两者的</a:t>
            </a:r>
            <a:r>
              <a:rPr lang="zh-CN" sz="2000" b="0" u="none" dirty="0">
                <a:solidFill>
                  <a:schemeClr val="tx1"/>
                </a:solidFill>
                <a:latin typeface="+mj-ea"/>
                <a:ea typeface="+mj-ea"/>
              </a:rPr>
              <a:t>X轴显示经过的时间，时间单位为任意</a:t>
            </a:r>
            <a:r>
              <a:rPr lang="zh-CN" altLang="en-US" sz="2000" b="0" u="none" dirty="0">
                <a:solidFill>
                  <a:schemeClr val="tx1"/>
                </a:solidFill>
                <a:latin typeface="+mj-ea"/>
                <a:ea typeface="+mj-ea"/>
              </a:rPr>
              <a:t>，不过直线的</a:t>
            </a:r>
            <a:r>
              <a:rPr lang="en-US" altLang="zh-CN" sz="2000" b="0" u="none" dirty="0">
                <a:solidFill>
                  <a:schemeClr val="tx1"/>
                </a:solidFill>
                <a:latin typeface="+mj-ea"/>
                <a:ea typeface="+mj-ea"/>
              </a:rPr>
              <a:t>Y</a:t>
            </a:r>
            <a:r>
              <a:rPr lang="zh-CN" altLang="en-US" sz="2000" b="0" u="none" dirty="0">
                <a:solidFill>
                  <a:schemeClr val="tx1"/>
                </a:solidFill>
                <a:latin typeface="+mj-ea"/>
                <a:ea typeface="+mj-ea"/>
              </a:rPr>
              <a:t>轴表示状态，区域的状态在两平行线间标注</a:t>
            </a:r>
            <a:endParaRPr kumimoji="0" lang="zh-CN" altLang="en-US" sz="2000" b="0" i="0" u="none" strike="noStrike" cap="none" spc="0" normalizeH="0" baseline="0" dirty="0">
              <a:ln>
                <a:noFill/>
              </a:ln>
              <a:solidFill>
                <a:schemeClr val="tx1"/>
              </a:solidFill>
              <a:effectLst/>
              <a:uFillTx/>
              <a:latin typeface="+mj-ea"/>
              <a:ea typeface="+mj-ea"/>
              <a:cs typeface="Calibri" panose="020F0502020204030204"/>
              <a:sym typeface="Calibri" panose="020F0502020204030204"/>
            </a:endParaRPr>
          </a:p>
        </p:txBody>
      </p:sp>
      <p:grpSp>
        <p:nvGrpSpPr>
          <p:cNvPr id="2" name="组合 2"/>
          <p:cNvGrpSpPr/>
          <p:nvPr/>
        </p:nvGrpSpPr>
        <p:grpSpPr>
          <a:xfrm>
            <a:off x="-1404282" y="328147"/>
            <a:ext cx="7519990" cy="982345"/>
            <a:chOff x="0" y="-1"/>
            <a:chExt cx="7519989" cy="982342"/>
          </a:xfrm>
        </p:grpSpPr>
        <p:sp>
          <p:nvSpPr>
            <p:cNvPr id="5"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9" name="组合 1"/>
            <p:cNvGrpSpPr/>
            <p:nvPr/>
          </p:nvGrpSpPr>
          <p:grpSpPr>
            <a:xfrm>
              <a:off x="1875760" y="-1"/>
              <a:ext cx="2462656" cy="982342"/>
              <a:chOff x="42976" y="0"/>
              <a:chExt cx="2462656" cy="982338"/>
            </a:xfrm>
          </p:grpSpPr>
          <p:sp>
            <p:nvSpPr>
              <p:cNvPr id="10" name="矩形 3"/>
              <p:cNvSpPr txBox="1"/>
              <p:nvPr/>
            </p:nvSpPr>
            <p:spPr>
              <a:xfrm>
                <a:off x="659243" y="0"/>
                <a:ext cx="1846389"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3.13 </a:t>
                </a:r>
                <a:r>
                  <a:rPr lang="zh-CN" altLang="en-US" b="1" dirty="0">
                    <a:solidFill>
                      <a:srgbClr val="B4B4B4"/>
                    </a:solidFill>
                    <a:effectLst/>
                    <a:latin typeface="PingFang SC"/>
                  </a:rPr>
                  <a:t>时间图</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12" name="组合 26"/>
              <p:cNvGrpSpPr/>
              <p:nvPr/>
            </p:nvGrpSpPr>
            <p:grpSpPr>
              <a:xfrm>
                <a:off x="42976" y="59689"/>
                <a:ext cx="248286" cy="383858"/>
                <a:chOff x="42976" y="20459"/>
                <a:chExt cx="248284" cy="383856"/>
              </a:xfrm>
            </p:grpSpPr>
            <p:sp>
              <p:nvSpPr>
                <p:cNvPr id="13"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14"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6" grpId="0"/>
      <p:bldP spid="8" grpId="0"/>
      <p:bldP spid="2"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
          </p:nvPr>
        </p:nvSpPr>
        <p:spPr>
          <a:xfrm>
            <a:off x="719455" y="2839720"/>
            <a:ext cx="11507470" cy="1430655"/>
          </a:xfrm>
        </p:spPr>
        <p:txBody>
          <a:bodyPr>
            <a:normAutofit fontScale="80000" lnSpcReduction="10000"/>
          </a:bodyPr>
          <a:lstStyle/>
          <a:p>
            <a:pPr algn="l"/>
            <a:r>
              <a:rPr lang="zh-CN" altLang="en-US" sz="3200" dirty="0">
                <a:solidFill>
                  <a:schemeClr val="tx1"/>
                </a:solidFill>
                <a:latin typeface="等线" panose="02010600030101010101" charset="-122"/>
                <a:ea typeface="等线" panose="02010600030101010101" charset="-122"/>
              </a:rPr>
              <a:t>软件过程对于组织的重要性，就如同算法对于子程序运行一样。选择了正确的软件过程会使得系统开发的工作变得事半功倍。软件开发过程主要是描述开发软件系统中所牵涉的相关活动，以及如果循序渐进地执行这些活动。</a:t>
            </a:r>
            <a:r>
              <a:rPr lang="en-US" altLang="zh-CN" sz="3200" baseline="30000" dirty="0">
                <a:solidFill>
                  <a:schemeClr val="tx1"/>
                </a:solidFill>
                <a:latin typeface="等线" panose="02010600030101010101" charset="-122"/>
                <a:ea typeface="等线" panose="02010600030101010101" charset="-122"/>
              </a:rPr>
              <a:t>[2]</a:t>
            </a:r>
          </a:p>
        </p:txBody>
      </p:sp>
      <p:sp>
        <p:nvSpPr>
          <p:cNvPr id="6" name="矩形 10"/>
          <p:cNvSpPr/>
          <p:nvPr/>
        </p:nvSpPr>
        <p:spPr>
          <a:xfrm rot="10800000">
            <a:off x="-1404282" y="1050330"/>
            <a:ext cx="7519990"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矩形 3"/>
          <p:cNvSpPr txBox="1"/>
          <p:nvPr/>
        </p:nvSpPr>
        <p:spPr>
          <a:xfrm>
            <a:off x="1087755" y="337185"/>
            <a:ext cx="2862580" cy="982345"/>
          </a:xfrm>
          <a:prstGeom prst="rect">
            <a:avLst/>
          </a:prstGeom>
          <a:noFill/>
          <a:ln w="12700" cap="flat">
            <a:noFill/>
            <a:miter lim="400000"/>
          </a:ln>
          <a:effectLst/>
        </p:spPr>
        <p:txBody>
          <a:bodyPr wrap="squar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4 </a:t>
            </a:r>
            <a:r>
              <a:rPr lang="zh-CN" altLang="en-US" b="1" dirty="0">
                <a:solidFill>
                  <a:srgbClr val="B4B4B4"/>
                </a:solidFill>
                <a:effectLst/>
                <a:latin typeface="PingFang SC"/>
              </a:rPr>
              <a:t>系统开发阶段</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7" name="组合 2"/>
          <p:cNvGrpSpPr/>
          <p:nvPr/>
        </p:nvGrpSpPr>
        <p:grpSpPr>
          <a:xfrm>
            <a:off x="-1404282" y="337037"/>
            <a:ext cx="7519990" cy="982345"/>
            <a:chOff x="0" y="-1"/>
            <a:chExt cx="7519989" cy="982342"/>
          </a:xfrm>
        </p:grpSpPr>
        <p:sp>
          <p:nvSpPr>
            <p:cNvPr id="8"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9" name="组合 1"/>
            <p:cNvGrpSpPr/>
            <p:nvPr/>
          </p:nvGrpSpPr>
          <p:grpSpPr>
            <a:xfrm>
              <a:off x="1875760" y="-1"/>
              <a:ext cx="850272" cy="982342"/>
              <a:chOff x="42976" y="0"/>
              <a:chExt cx="850272" cy="982338"/>
            </a:xfrm>
          </p:grpSpPr>
          <p:sp>
            <p:nvSpPr>
              <p:cNvPr id="11" name="矩形 3"/>
              <p:cNvSpPr txBox="1"/>
              <p:nvPr/>
            </p:nvSpPr>
            <p:spPr>
              <a:xfrm>
                <a:off x="659243" y="0"/>
                <a:ext cx="234005"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12" name="组合 26"/>
              <p:cNvGrpSpPr/>
              <p:nvPr/>
            </p:nvGrpSpPr>
            <p:grpSpPr>
              <a:xfrm>
                <a:off x="42976" y="59689"/>
                <a:ext cx="248286" cy="383858"/>
                <a:chOff x="42976" y="20459"/>
                <a:chExt cx="248284" cy="383856"/>
              </a:xfrm>
            </p:grpSpPr>
            <p:sp>
              <p:nvSpPr>
                <p:cNvPr id="13"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14"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16" name="文本框 15"/>
          <p:cNvSpPr txBox="1"/>
          <p:nvPr/>
        </p:nvSpPr>
        <p:spPr>
          <a:xfrm>
            <a:off x="659809" y="1450201"/>
            <a:ext cx="11280775" cy="8902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6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系统开发共有五个阶段：需求分析、系统分析、系统设计、程序实现和测试阶段。</a:t>
            </a:r>
          </a:p>
        </p:txBody>
      </p:sp>
      <p:sp>
        <p:nvSpPr>
          <p:cNvPr id="17" name="文本占位符 2"/>
          <p:cNvSpPr>
            <a:spLocks noGrp="1"/>
          </p:cNvSpPr>
          <p:nvPr/>
        </p:nvSpPr>
        <p:spPr>
          <a:xfrm>
            <a:off x="666115" y="4572000"/>
            <a:ext cx="11507470" cy="1430655"/>
          </a:xfrm>
          <a:prstGeom prst="rect">
            <a:avLst/>
          </a:prstGeom>
          <a:ln w="12700">
            <a:miter lim="400000"/>
          </a:ln>
        </p:spPr>
        <p:txBody>
          <a:bodyPr lIns="45718" tIns="45718" rIns="45718" bIns="45718">
            <a:normAutofit fontScale="92500"/>
          </a:bodyPr>
          <a:lstStyle>
            <a:lvl1pPr marL="0" marR="0" indent="0" algn="ctr" defTabSz="1219200" rtl="0" latinLnBrk="0">
              <a:lnSpc>
                <a:spcPct val="100000"/>
              </a:lnSpc>
              <a:spcBef>
                <a:spcPts val="1000"/>
              </a:spcBef>
              <a:spcAft>
                <a:spcPts val="0"/>
              </a:spcAft>
              <a:buClrTx/>
              <a:buSzTx/>
              <a:buFontTx/>
              <a:buNone/>
              <a:defRPr sz="4300" b="0" i="0" u="none" strike="noStrike" cap="none" spc="0" baseline="0">
                <a:ln>
                  <a:noFill/>
                </a:ln>
                <a:solidFill>
                  <a:srgbClr val="888888"/>
                </a:solidFill>
                <a:uFillTx/>
                <a:latin typeface="Calibri" panose="020F0502020204030204"/>
                <a:ea typeface="Calibri" panose="020F0502020204030204"/>
                <a:cs typeface="Calibri" panose="020F0502020204030204"/>
                <a:sym typeface="Calibri" panose="020F0502020204030204"/>
              </a:defRPr>
            </a:lvl1pPr>
            <a:lvl2pPr marL="0" marR="0" indent="609600" algn="ctr" defTabSz="1219200" rtl="0" latinLnBrk="0">
              <a:lnSpc>
                <a:spcPct val="100000"/>
              </a:lnSpc>
              <a:spcBef>
                <a:spcPts val="1000"/>
              </a:spcBef>
              <a:spcAft>
                <a:spcPts val="0"/>
              </a:spcAft>
              <a:buClrTx/>
              <a:buSzTx/>
              <a:buFontTx/>
              <a:buNone/>
              <a:defRPr sz="4300" b="0" i="0" u="none" strike="noStrike" cap="none" spc="0" baseline="0">
                <a:ln>
                  <a:noFill/>
                </a:ln>
                <a:solidFill>
                  <a:srgbClr val="888888"/>
                </a:solidFill>
                <a:uFillTx/>
                <a:latin typeface="Calibri" panose="020F0502020204030204"/>
                <a:ea typeface="Calibri" panose="020F0502020204030204"/>
                <a:cs typeface="Calibri" panose="020F0502020204030204"/>
                <a:sym typeface="Calibri" panose="020F0502020204030204"/>
              </a:defRPr>
            </a:lvl2pPr>
            <a:lvl3pPr marL="0" marR="0" indent="1219200" algn="ctr" defTabSz="1219200" rtl="0" latinLnBrk="0">
              <a:lnSpc>
                <a:spcPct val="100000"/>
              </a:lnSpc>
              <a:spcBef>
                <a:spcPts val="1000"/>
              </a:spcBef>
              <a:spcAft>
                <a:spcPts val="0"/>
              </a:spcAft>
              <a:buClrTx/>
              <a:buSzTx/>
              <a:buFontTx/>
              <a:buNone/>
              <a:defRPr sz="4300" b="0" i="0" u="none" strike="noStrike" cap="none" spc="0" baseline="0">
                <a:ln>
                  <a:noFill/>
                </a:ln>
                <a:solidFill>
                  <a:srgbClr val="888888"/>
                </a:solidFill>
                <a:uFillTx/>
                <a:latin typeface="Calibri" panose="020F0502020204030204"/>
                <a:ea typeface="Calibri" panose="020F0502020204030204"/>
                <a:cs typeface="Calibri" panose="020F0502020204030204"/>
                <a:sym typeface="Calibri" panose="020F0502020204030204"/>
              </a:defRPr>
            </a:lvl3pPr>
            <a:lvl4pPr marL="0" marR="0" indent="1828800" algn="ctr" defTabSz="1219200" rtl="0" latinLnBrk="0">
              <a:lnSpc>
                <a:spcPct val="100000"/>
              </a:lnSpc>
              <a:spcBef>
                <a:spcPts val="1000"/>
              </a:spcBef>
              <a:spcAft>
                <a:spcPts val="0"/>
              </a:spcAft>
              <a:buClrTx/>
              <a:buSzTx/>
              <a:buFontTx/>
              <a:buNone/>
              <a:defRPr sz="4300" b="0" i="0" u="none" strike="noStrike" cap="none" spc="0" baseline="0">
                <a:ln>
                  <a:noFill/>
                </a:ln>
                <a:solidFill>
                  <a:srgbClr val="888888"/>
                </a:solidFill>
                <a:uFillTx/>
                <a:latin typeface="Calibri" panose="020F0502020204030204"/>
                <a:ea typeface="Calibri" panose="020F0502020204030204"/>
                <a:cs typeface="Calibri" panose="020F0502020204030204"/>
                <a:sym typeface="Calibri" panose="020F0502020204030204"/>
              </a:defRPr>
            </a:lvl4pPr>
            <a:lvl5pPr marL="0" marR="0" indent="2438400" algn="ctr" defTabSz="1219200" rtl="0" latinLnBrk="0">
              <a:lnSpc>
                <a:spcPct val="100000"/>
              </a:lnSpc>
              <a:spcBef>
                <a:spcPts val="1000"/>
              </a:spcBef>
              <a:spcAft>
                <a:spcPts val="0"/>
              </a:spcAft>
              <a:buClrTx/>
              <a:buSzTx/>
              <a:buFontTx/>
              <a:buNone/>
              <a:defRPr sz="4300" b="0" i="0" u="none" strike="noStrike" cap="none" spc="0" baseline="0">
                <a:ln>
                  <a:noFill/>
                </a:ln>
                <a:solidFill>
                  <a:srgbClr val="888888"/>
                </a:solidFill>
                <a:uFillTx/>
                <a:latin typeface="Calibri" panose="020F0502020204030204"/>
                <a:ea typeface="Calibri" panose="020F0502020204030204"/>
                <a:cs typeface="Calibri" panose="020F0502020204030204"/>
                <a:sym typeface="Calibri" panose="020F0502020204030204"/>
              </a:defRPr>
            </a:lvl5pPr>
            <a:lvl6pPr marL="3533140" marR="0" indent="-485140" algn="l" defTabSz="1219200" rtl="0" latinLnBrk="0">
              <a:lnSpc>
                <a:spcPct val="100000"/>
              </a:lnSpc>
              <a:spcBef>
                <a:spcPts val="1000"/>
              </a:spcBef>
              <a:spcAft>
                <a:spcPts val="0"/>
              </a:spcAft>
              <a:buClrTx/>
              <a:buSzPct val="100000"/>
              <a:buFont typeface="Arial" panose="020B0604020202020204"/>
              <a:buChar char="•"/>
              <a:defRPr sz="43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4142740" marR="0" indent="-485140" algn="l" defTabSz="1219200" rtl="0" latinLnBrk="0">
              <a:lnSpc>
                <a:spcPct val="100000"/>
              </a:lnSpc>
              <a:spcBef>
                <a:spcPts val="1000"/>
              </a:spcBef>
              <a:spcAft>
                <a:spcPts val="0"/>
              </a:spcAft>
              <a:buClrTx/>
              <a:buSzPct val="100000"/>
              <a:buFont typeface="Arial" panose="020B0604020202020204"/>
              <a:buChar char="•"/>
              <a:defRPr sz="43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4752340" marR="0" indent="-485140" algn="l" defTabSz="1219200" rtl="0" latinLnBrk="0">
              <a:lnSpc>
                <a:spcPct val="100000"/>
              </a:lnSpc>
              <a:spcBef>
                <a:spcPts val="1000"/>
              </a:spcBef>
              <a:spcAft>
                <a:spcPts val="0"/>
              </a:spcAft>
              <a:buClrTx/>
              <a:buSzPct val="100000"/>
              <a:buFont typeface="Arial" panose="020B0604020202020204"/>
              <a:buChar char="•"/>
              <a:defRPr sz="43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5361940" marR="0" indent="-485140" algn="l" defTabSz="1219200" rtl="0" latinLnBrk="0">
              <a:lnSpc>
                <a:spcPct val="100000"/>
              </a:lnSpc>
              <a:spcBef>
                <a:spcPts val="1000"/>
              </a:spcBef>
              <a:spcAft>
                <a:spcPts val="0"/>
              </a:spcAft>
              <a:buClrTx/>
              <a:buSzPct val="100000"/>
              <a:buFont typeface="Arial" panose="020B0604020202020204"/>
              <a:buChar char="•"/>
              <a:defRPr sz="43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algn="l"/>
            <a:r>
              <a:rPr lang="zh-CN" altLang="en-US" sz="2600" dirty="0">
                <a:solidFill>
                  <a:schemeClr val="tx1">
                    <a:lumMod val="95000"/>
                    <a:lumOff val="5000"/>
                  </a:schemeClr>
                </a:solidFill>
                <a:latin typeface="等线" panose="02010600030101010101" charset="-122"/>
                <a:ea typeface="等线" panose="02010600030101010101" charset="-122"/>
              </a:rPr>
              <a:t>不同的系统、组织及开发，其管理工具所采用的流程都有可能不同。例如，有些系统适合采用按部就班的方式，从分析、设计、实现、测试到移交逐步地进行；有些系统则适合采用反复循环的方式，不断地重复执行分析、设计、实现、测试等活动。</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100000">
                                          <p:val>
                                            <p:strVal val="#ppt_x"/>
                                          </p:val>
                                        </p:tav>
                                      </p:tavLst>
                                    </p:anim>
                                    <p:anim calcmode="lin" valueType="num">
                                      <p:cBhvr>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linds(horizont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7" grpId="0" bldLvl="0" animBg="1" advAuto="0"/>
      <p:bldP spid="17" grpId="0" animBg="1"/>
      <p:bldP spid="17"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
          </p:nvPr>
        </p:nvSpPr>
        <p:spPr>
          <a:xfrm>
            <a:off x="719455" y="4340860"/>
            <a:ext cx="4892675" cy="2019300"/>
          </a:xfrm>
        </p:spPr>
        <p:txBody>
          <a:bodyPr>
            <a:normAutofit/>
          </a:bodyPr>
          <a:lstStyle/>
          <a:p>
            <a:pPr algn="l"/>
            <a:r>
              <a:rPr lang="en-US" altLang="zh-CN" sz="2400" dirty="0">
                <a:solidFill>
                  <a:schemeClr val="tx1"/>
                </a:solidFill>
                <a:latin typeface="等线" panose="02010600030101010101" charset="-122"/>
                <a:ea typeface="等线" panose="02010600030101010101" charset="-122"/>
              </a:rPr>
              <a:t>“</a:t>
            </a:r>
            <a:r>
              <a:rPr lang="zh-CN" altLang="en-US" sz="2400" b="1" dirty="0">
                <a:solidFill>
                  <a:schemeClr val="tx1"/>
                </a:solidFill>
                <a:latin typeface="等线" panose="02010600030101010101" charset="-122"/>
                <a:ea typeface="等线" panose="02010600030101010101" charset="-122"/>
              </a:rPr>
              <a:t>设计</a:t>
            </a:r>
            <a:r>
              <a:rPr lang="en-US" altLang="zh-CN" sz="2400" dirty="0">
                <a:solidFill>
                  <a:schemeClr val="tx1"/>
                </a:solidFill>
                <a:latin typeface="等线" panose="02010600030101010101" charset="-122"/>
                <a:ea typeface="等线" panose="02010600030101010101" charset="-122"/>
              </a:rPr>
              <a:t>”</a:t>
            </a:r>
            <a:r>
              <a:rPr lang="zh-CN" altLang="en-US" sz="2400" dirty="0">
                <a:solidFill>
                  <a:schemeClr val="tx1"/>
                </a:solidFill>
                <a:latin typeface="等线" panose="02010600030101010101" charset="-122"/>
                <a:ea typeface="等线" panose="02010600030101010101" charset="-122"/>
              </a:rPr>
              <a:t>是将需求转换为系统的重要过程。设计包括架构设计、模块间的接口设计、数据库设计、算法设计与数据结构设计等。</a:t>
            </a:r>
          </a:p>
        </p:txBody>
      </p:sp>
      <p:sp>
        <p:nvSpPr>
          <p:cNvPr id="6" name="矩形 10"/>
          <p:cNvSpPr/>
          <p:nvPr/>
        </p:nvSpPr>
        <p:spPr>
          <a:xfrm rot="10800000">
            <a:off x="-1404282" y="1050330"/>
            <a:ext cx="7519990"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矩形 3"/>
          <p:cNvSpPr txBox="1"/>
          <p:nvPr/>
        </p:nvSpPr>
        <p:spPr>
          <a:xfrm>
            <a:off x="1087755" y="337185"/>
            <a:ext cx="2862580" cy="982345"/>
          </a:xfrm>
          <a:prstGeom prst="rect">
            <a:avLst/>
          </a:prstGeom>
          <a:noFill/>
          <a:ln w="12700" cap="flat">
            <a:noFill/>
            <a:miter lim="400000"/>
          </a:ln>
          <a:effectLst/>
        </p:spPr>
        <p:txBody>
          <a:bodyPr wrap="squar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4 </a:t>
            </a:r>
            <a:r>
              <a:rPr lang="zh-CN" altLang="en-US" b="1" dirty="0">
                <a:solidFill>
                  <a:srgbClr val="B4B4B4"/>
                </a:solidFill>
                <a:effectLst/>
                <a:latin typeface="PingFang SC"/>
              </a:rPr>
              <a:t>系统开发阶段</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7" name="组合 2"/>
          <p:cNvGrpSpPr/>
          <p:nvPr/>
        </p:nvGrpSpPr>
        <p:grpSpPr>
          <a:xfrm>
            <a:off x="-1404282" y="337037"/>
            <a:ext cx="7519990" cy="982345"/>
            <a:chOff x="0" y="-1"/>
            <a:chExt cx="7519989" cy="982342"/>
          </a:xfrm>
        </p:grpSpPr>
        <p:sp>
          <p:nvSpPr>
            <p:cNvPr id="8"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9" name="组合 1"/>
            <p:cNvGrpSpPr/>
            <p:nvPr/>
          </p:nvGrpSpPr>
          <p:grpSpPr>
            <a:xfrm>
              <a:off x="1875760" y="-1"/>
              <a:ext cx="850272" cy="982342"/>
              <a:chOff x="42976" y="0"/>
              <a:chExt cx="850272" cy="982338"/>
            </a:xfrm>
          </p:grpSpPr>
          <p:sp>
            <p:nvSpPr>
              <p:cNvPr id="11" name="矩形 3"/>
              <p:cNvSpPr txBox="1"/>
              <p:nvPr/>
            </p:nvSpPr>
            <p:spPr>
              <a:xfrm>
                <a:off x="659243" y="0"/>
                <a:ext cx="234005"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12" name="组合 26"/>
              <p:cNvGrpSpPr/>
              <p:nvPr/>
            </p:nvGrpSpPr>
            <p:grpSpPr>
              <a:xfrm>
                <a:off x="42976" y="59689"/>
                <a:ext cx="248286" cy="383858"/>
                <a:chOff x="42976" y="20459"/>
                <a:chExt cx="248284" cy="383856"/>
              </a:xfrm>
            </p:grpSpPr>
            <p:sp>
              <p:nvSpPr>
                <p:cNvPr id="13"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14"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16" name="文本框 15"/>
          <p:cNvSpPr txBox="1"/>
          <p:nvPr/>
        </p:nvSpPr>
        <p:spPr>
          <a:xfrm>
            <a:off x="666115" y="1940560"/>
            <a:ext cx="4946650" cy="12003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a:t>
            </a:r>
            <a:r>
              <a:rPr kumimoji="0" lang="zh-CN" altLang="en-US" sz="2400" b="1"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需求分析</a:t>
            </a:r>
            <a:r>
              <a:rPr kumimoji="0" lang="en-US" altLang="zh-CN"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a:t>
            </a:r>
            <a:r>
              <a:rPr kumimoji="0" lang="zh-CN" altLang="en-US"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的主要内容是了解客户的需求、分析系统的可行性、分析需求的一致性及正确性等。</a:t>
            </a:r>
          </a:p>
        </p:txBody>
      </p:sp>
      <p:sp>
        <p:nvSpPr>
          <p:cNvPr id="2" name="文本框 1"/>
          <p:cNvSpPr txBox="1"/>
          <p:nvPr/>
        </p:nvSpPr>
        <p:spPr>
          <a:xfrm>
            <a:off x="6566535" y="1940560"/>
            <a:ext cx="4946650" cy="12003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a:t>
            </a:r>
            <a:r>
              <a:rPr kumimoji="0" lang="zh-CN" altLang="en-US" sz="2400" b="1"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实现</a:t>
            </a:r>
            <a:r>
              <a:rPr kumimoji="0" lang="en-US" altLang="zh-CN"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a:t>
            </a:r>
            <a:r>
              <a:rPr kumimoji="0" lang="zh-CN" altLang="en-US"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指的是通过程序语言，将所设计的内容转化为可以执行的软件系统。</a:t>
            </a:r>
          </a:p>
        </p:txBody>
      </p:sp>
      <p:sp>
        <p:nvSpPr>
          <p:cNvPr id="4" name="文本框 3"/>
          <p:cNvSpPr txBox="1"/>
          <p:nvPr/>
        </p:nvSpPr>
        <p:spPr>
          <a:xfrm>
            <a:off x="6566535" y="4340860"/>
            <a:ext cx="4946650" cy="12003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a:t>
            </a:r>
            <a:r>
              <a:rPr kumimoji="0" lang="zh-CN" altLang="en-US" sz="2400" b="1"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测试</a:t>
            </a:r>
            <a:r>
              <a:rPr kumimoji="0" lang="en-US" altLang="zh-CN"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a:t>
            </a:r>
            <a:r>
              <a:rPr kumimoji="0" lang="zh-CN" altLang="en-US"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是对实现的程序代码模块进行检测，检验其功能是否正确、性能是否符合要求。。</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100000">
                                          <p:val>
                                            <p:strVal val="#ppt_x"/>
                                          </p:val>
                                        </p:tav>
                                      </p:tavLst>
                                    </p:anim>
                                    <p:anim calcmode="lin" valueType="num">
                                      <p:cBhvr>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7" presetClass="entr" presetSubtype="4" fill="hold" grpId="0" nodeType="clickEffect">
                                  <p:stCondLst>
                                    <p:cond delay="0"/>
                                  </p:stCondLst>
                                  <p:childTnLst>
                                    <p:set>
                                      <p:cBhvr>
                                        <p:cTn id="27" dur="1000"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7" grpId="0" bldLvl="0" animBg="1" advAuto="0"/>
      <p:bldP spid="16" grpId="0" bldLvl="0" animBg="1"/>
      <p:bldP spid="16" grpId="1" animBg="1"/>
      <p:bldP spid="2" grpId="0" bldLvl="0" animBg="1"/>
      <p:bldP spid="2" grpId="1" animBg="1"/>
      <p:bldP spid="4" grpId="0" bldLvl="0" animBg="1"/>
      <p:bldP spid="4"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0"/>
          <p:cNvSpPr/>
          <p:nvPr/>
        </p:nvSpPr>
        <p:spPr>
          <a:xfrm rot="10800000">
            <a:off x="-1404282" y="1050330"/>
            <a:ext cx="7519990"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矩形 3"/>
          <p:cNvSpPr txBox="1"/>
          <p:nvPr/>
        </p:nvSpPr>
        <p:spPr>
          <a:xfrm>
            <a:off x="1087755" y="337185"/>
            <a:ext cx="2862580" cy="982345"/>
          </a:xfrm>
          <a:prstGeom prst="rect">
            <a:avLst/>
          </a:prstGeom>
          <a:noFill/>
          <a:ln w="12700" cap="flat">
            <a:noFill/>
            <a:miter lim="400000"/>
          </a:ln>
          <a:effectLst/>
        </p:spPr>
        <p:txBody>
          <a:bodyPr wrap="squar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4 </a:t>
            </a:r>
            <a:r>
              <a:rPr lang="zh-CN" altLang="en-US" b="1" dirty="0">
                <a:solidFill>
                  <a:srgbClr val="B4B4B4"/>
                </a:solidFill>
                <a:effectLst/>
                <a:latin typeface="PingFang SC"/>
              </a:rPr>
              <a:t>系统开发阶段</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7" name="组合 2"/>
          <p:cNvGrpSpPr/>
          <p:nvPr/>
        </p:nvGrpSpPr>
        <p:grpSpPr>
          <a:xfrm>
            <a:off x="-1404282" y="337037"/>
            <a:ext cx="7519990" cy="982345"/>
            <a:chOff x="0" y="-1"/>
            <a:chExt cx="7519989" cy="982342"/>
          </a:xfrm>
        </p:grpSpPr>
        <p:sp>
          <p:nvSpPr>
            <p:cNvPr id="8"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9" name="组合 1"/>
            <p:cNvGrpSpPr/>
            <p:nvPr/>
          </p:nvGrpSpPr>
          <p:grpSpPr>
            <a:xfrm>
              <a:off x="1875760" y="-1"/>
              <a:ext cx="850272" cy="982342"/>
              <a:chOff x="42976" y="0"/>
              <a:chExt cx="850272" cy="982338"/>
            </a:xfrm>
          </p:grpSpPr>
          <p:sp>
            <p:nvSpPr>
              <p:cNvPr id="11" name="矩形 3"/>
              <p:cNvSpPr txBox="1"/>
              <p:nvPr/>
            </p:nvSpPr>
            <p:spPr>
              <a:xfrm>
                <a:off x="659243" y="0"/>
                <a:ext cx="234005"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12" name="组合 26"/>
              <p:cNvGrpSpPr/>
              <p:nvPr/>
            </p:nvGrpSpPr>
            <p:grpSpPr>
              <a:xfrm>
                <a:off x="42976" y="59689"/>
                <a:ext cx="248286" cy="383858"/>
                <a:chOff x="42976" y="20459"/>
                <a:chExt cx="248284" cy="383856"/>
              </a:xfrm>
            </p:grpSpPr>
            <p:sp>
              <p:nvSpPr>
                <p:cNvPr id="13"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14"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16" name="文本框 15"/>
          <p:cNvSpPr txBox="1"/>
          <p:nvPr/>
        </p:nvSpPr>
        <p:spPr>
          <a:xfrm>
            <a:off x="666115" y="1940560"/>
            <a:ext cx="10704830" cy="46166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一般而言，测试可以分为单元测试、集成测试、系统测试与验收测试。</a:t>
            </a:r>
          </a:p>
        </p:txBody>
      </p:sp>
      <p:sp>
        <p:nvSpPr>
          <p:cNvPr id="15" name="文本框 14"/>
          <p:cNvSpPr txBox="1"/>
          <p:nvPr/>
        </p:nvSpPr>
        <p:spPr>
          <a:xfrm>
            <a:off x="719455" y="3213735"/>
            <a:ext cx="10906760" cy="230832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单元测试：测试单元模块功能是否能正常运行。通常会在</a:t>
            </a:r>
            <a:r>
              <a:rPr kumimoji="0" lang="en-US" altLang="zh-CN" sz="240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a:t>
            </a:r>
            <a:r>
              <a:rPr kumimoji="0" lang="zh-CN" altLang="en-US" sz="240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实现</a:t>
            </a:r>
            <a:r>
              <a:rPr kumimoji="0" lang="en-US" altLang="zh-CN" sz="240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a:t>
            </a:r>
            <a:r>
              <a:rPr kumimoji="0" lang="zh-CN" altLang="en-US" sz="240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阶段进行。</a:t>
            </a:r>
          </a:p>
          <a:p>
            <a:pPr marL="0" marR="0" indent="0" algn="l" defTabSz="9144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集成测试：测试模块或子系统的接口集成是否能正常运行。</a:t>
            </a:r>
          </a:p>
          <a:p>
            <a:pPr marL="0" marR="0" indent="0" algn="l" defTabSz="9144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系统测试：测试系统的整体性能、安全性、稳定度等非功能性需求是否符</a:t>
            </a:r>
            <a:r>
              <a:rPr kumimoji="0" lang="en-US" altLang="zh-CN" sz="240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	        </a:t>
            </a:r>
            <a:r>
              <a:rPr kumimoji="0" lang="zh-CN" altLang="en-US" sz="240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合预期目标。</a:t>
            </a:r>
          </a:p>
          <a:p>
            <a:pPr marL="0" marR="0" indent="0" algn="l" defTabSz="9144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验收测试：测试系统的整体性能是否符合使用者的要求。</a:t>
            </a:r>
          </a:p>
          <a:p>
            <a:pPr marL="0" marR="0" indent="0" algn="l" defTabSz="914400" rtl="0" fontAlgn="auto" latinLnBrk="0" hangingPunct="0">
              <a:lnSpc>
                <a:spcPct val="100000"/>
              </a:lnSpc>
              <a:spcBef>
                <a:spcPts val="0"/>
              </a:spcBef>
              <a:spcAft>
                <a:spcPts val="0"/>
              </a:spcAft>
              <a:buClrTx/>
              <a:buSzTx/>
              <a:buFontTx/>
              <a:buNone/>
            </a:pPr>
            <a:endParaRPr kumimoji="0" lang="zh-CN" altLang="en-US" sz="240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100000">
                                          <p:val>
                                            <p:strVal val="#ppt_x"/>
                                          </p:val>
                                        </p:tav>
                                      </p:tavLst>
                                    </p:anim>
                                    <p:anim calcmode="lin" valueType="num">
                                      <p:cBhvr>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ox(in)">
                                      <p:cBhvr>
                                        <p:cTn id="13"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advAuto="0"/>
      <p:bldP spid="15" grpId="0" bldLvl="0" animBg="1"/>
      <p:bldP spid="1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0"/>
          <p:cNvSpPr/>
          <p:nvPr/>
        </p:nvSpPr>
        <p:spPr>
          <a:xfrm rot="10800000">
            <a:off x="-1404282" y="1050330"/>
            <a:ext cx="7519990"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矩形 3"/>
          <p:cNvSpPr txBox="1"/>
          <p:nvPr/>
        </p:nvSpPr>
        <p:spPr>
          <a:xfrm>
            <a:off x="1087755" y="337185"/>
            <a:ext cx="2862580" cy="982345"/>
          </a:xfrm>
          <a:prstGeom prst="rect">
            <a:avLst/>
          </a:prstGeom>
          <a:noFill/>
          <a:ln w="12700" cap="flat">
            <a:noFill/>
            <a:miter lim="400000"/>
          </a:ln>
          <a:effectLst/>
        </p:spPr>
        <p:txBody>
          <a:bodyPr wrap="squar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5 </a:t>
            </a:r>
            <a:r>
              <a:rPr lang="zh-CN" altLang="en-US" b="1" dirty="0">
                <a:solidFill>
                  <a:srgbClr val="B4B4B4"/>
                </a:solidFill>
                <a:effectLst/>
                <a:latin typeface="PingFang SC"/>
              </a:rPr>
              <a:t>小结</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7" name="组合 2"/>
          <p:cNvGrpSpPr/>
          <p:nvPr/>
        </p:nvGrpSpPr>
        <p:grpSpPr>
          <a:xfrm>
            <a:off x="-1404282" y="337037"/>
            <a:ext cx="7519990" cy="982345"/>
            <a:chOff x="0" y="-1"/>
            <a:chExt cx="7519989" cy="982342"/>
          </a:xfrm>
        </p:grpSpPr>
        <p:sp>
          <p:nvSpPr>
            <p:cNvPr id="8"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9" name="组合 1"/>
            <p:cNvGrpSpPr/>
            <p:nvPr/>
          </p:nvGrpSpPr>
          <p:grpSpPr>
            <a:xfrm>
              <a:off x="1875760" y="-1"/>
              <a:ext cx="850272" cy="982342"/>
              <a:chOff x="42976" y="0"/>
              <a:chExt cx="850272" cy="982338"/>
            </a:xfrm>
          </p:grpSpPr>
          <p:sp>
            <p:nvSpPr>
              <p:cNvPr id="11" name="矩形 3"/>
              <p:cNvSpPr txBox="1"/>
              <p:nvPr/>
            </p:nvSpPr>
            <p:spPr>
              <a:xfrm>
                <a:off x="659243" y="0"/>
                <a:ext cx="234005"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12" name="组合 26"/>
              <p:cNvGrpSpPr/>
              <p:nvPr/>
            </p:nvGrpSpPr>
            <p:grpSpPr>
              <a:xfrm>
                <a:off x="42976" y="59689"/>
                <a:ext cx="248286" cy="383858"/>
                <a:chOff x="42976" y="20459"/>
                <a:chExt cx="248284" cy="383856"/>
              </a:xfrm>
            </p:grpSpPr>
            <p:sp>
              <p:nvSpPr>
                <p:cNvPr id="13"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14"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2" name="文本框 1"/>
          <p:cNvSpPr txBox="1"/>
          <p:nvPr/>
        </p:nvSpPr>
        <p:spPr>
          <a:xfrm>
            <a:off x="1590675" y="1318260"/>
            <a:ext cx="8997315" cy="156965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什么是</a:t>
            </a:r>
            <a:r>
              <a:rPr kumimoji="0" lang="en-US" altLang="zh-CN"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UML</a:t>
            </a:r>
            <a:r>
              <a:rPr kumimoji="0" lang="zh-CN" altLang="en-US"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a:t>
            </a: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&gt; </a:t>
            </a:r>
            <a:r>
              <a:rPr kumimoji="0" lang="zh-CN" altLang="en-US"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一种可视化、图形化、用于构造系统或理解系统的语言。</a:t>
            </a: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&gt; </a:t>
            </a:r>
            <a:r>
              <a:rPr kumimoji="0" lang="zh-CN" altLang="en-US"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它遵循特定的规则；允许创建各种模型而并不告诉设计者需要创建哪些模型；而且不提供开发过程。</a:t>
            </a:r>
          </a:p>
        </p:txBody>
      </p:sp>
      <p:sp>
        <p:nvSpPr>
          <p:cNvPr id="3" name="文本框 2"/>
          <p:cNvSpPr txBox="1"/>
          <p:nvPr/>
        </p:nvSpPr>
        <p:spPr>
          <a:xfrm>
            <a:off x="1591310" y="3685540"/>
            <a:ext cx="8997315" cy="16312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UML</a:t>
            </a:r>
            <a:r>
              <a:rPr kumimoji="0" lang="zh-CN" altLang="en-US" sz="20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由什么组成？</a:t>
            </a:r>
          </a:p>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&gt; </a:t>
            </a:r>
            <a:r>
              <a:rPr kumimoji="0" lang="zh-CN" altLang="en-US" sz="20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三部分：元素、图和关系。</a:t>
            </a:r>
          </a:p>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&gt; </a:t>
            </a:r>
            <a:r>
              <a:rPr kumimoji="0" lang="zh-CN" altLang="en-US" sz="20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元素是</a:t>
            </a:r>
            <a:r>
              <a:rPr kumimoji="0" lang="en-US" altLang="zh-CN" sz="20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UML</a:t>
            </a:r>
            <a:r>
              <a:rPr kumimoji="0" lang="zh-CN" altLang="en-US" sz="20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中重要的组成部分。（类、接口、用例等）</a:t>
            </a:r>
          </a:p>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&gt; </a:t>
            </a:r>
            <a:r>
              <a:rPr kumimoji="0" lang="zh-CN" altLang="en-US" sz="20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关系把元素紧密联系在一起。</a:t>
            </a:r>
            <a:endParaRPr kumimoji="0" lang="en-US" altLang="zh-CN" sz="20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&gt; </a:t>
            </a:r>
            <a:r>
              <a:rPr kumimoji="0" lang="zh-CN" altLang="en-US" sz="20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图是很多有相互关系的元素的组。</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100000">
                                          <p:val>
                                            <p:strVal val="#ppt_x"/>
                                          </p:val>
                                        </p:tav>
                                      </p:tavLst>
                                    </p:anim>
                                    <p:anim calcmode="lin" valueType="num">
                                      <p:cBhvr>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advAuto="0"/>
      <p:bldP spid="2" grpId="0" bldLvl="0" animBg="1"/>
      <p:bldP spid="2" grpId="1" animBg="1"/>
      <p:bldP spid="3" grpId="0" bldLvl="0" animBg="1"/>
      <p:bldP spid="3"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0"/>
          <p:cNvSpPr/>
          <p:nvPr/>
        </p:nvSpPr>
        <p:spPr>
          <a:xfrm rot="10800000">
            <a:off x="-1404282" y="1050330"/>
            <a:ext cx="7519990"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矩形 3"/>
          <p:cNvSpPr txBox="1"/>
          <p:nvPr/>
        </p:nvSpPr>
        <p:spPr>
          <a:xfrm>
            <a:off x="1087755" y="337185"/>
            <a:ext cx="2862580" cy="982345"/>
          </a:xfrm>
          <a:prstGeom prst="rect">
            <a:avLst/>
          </a:prstGeom>
          <a:noFill/>
          <a:ln w="12700" cap="flat">
            <a:noFill/>
            <a:miter lim="400000"/>
          </a:ln>
          <a:effectLst/>
        </p:spPr>
        <p:txBody>
          <a:bodyPr wrap="squar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effectLst/>
                <a:latin typeface="PingFang SC"/>
              </a:rPr>
              <a:t>5 </a:t>
            </a:r>
            <a:r>
              <a:rPr lang="zh-CN" altLang="en-US" b="1" dirty="0">
                <a:solidFill>
                  <a:srgbClr val="B4B4B4"/>
                </a:solidFill>
                <a:effectLst/>
                <a:latin typeface="PingFang SC"/>
              </a:rPr>
              <a:t>小结</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7" name="组合 2"/>
          <p:cNvGrpSpPr/>
          <p:nvPr/>
        </p:nvGrpSpPr>
        <p:grpSpPr>
          <a:xfrm>
            <a:off x="-1404282" y="337037"/>
            <a:ext cx="7519990" cy="982345"/>
            <a:chOff x="0" y="-1"/>
            <a:chExt cx="7519989" cy="982342"/>
          </a:xfrm>
        </p:grpSpPr>
        <p:sp>
          <p:nvSpPr>
            <p:cNvPr id="8"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9" name="组合 1"/>
            <p:cNvGrpSpPr/>
            <p:nvPr/>
          </p:nvGrpSpPr>
          <p:grpSpPr>
            <a:xfrm>
              <a:off x="1875760" y="-1"/>
              <a:ext cx="850272" cy="982342"/>
              <a:chOff x="42976" y="0"/>
              <a:chExt cx="850272" cy="982338"/>
            </a:xfrm>
          </p:grpSpPr>
          <p:sp>
            <p:nvSpPr>
              <p:cNvPr id="11" name="矩形 3"/>
              <p:cNvSpPr txBox="1"/>
              <p:nvPr/>
            </p:nvSpPr>
            <p:spPr>
              <a:xfrm>
                <a:off x="659243" y="0"/>
                <a:ext cx="234005" cy="98233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12" name="组合 26"/>
              <p:cNvGrpSpPr/>
              <p:nvPr/>
            </p:nvGrpSpPr>
            <p:grpSpPr>
              <a:xfrm>
                <a:off x="42976" y="59689"/>
                <a:ext cx="248286" cy="383858"/>
                <a:chOff x="42976" y="20459"/>
                <a:chExt cx="248284" cy="383856"/>
              </a:xfrm>
            </p:grpSpPr>
            <p:sp>
              <p:nvSpPr>
                <p:cNvPr id="13"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14"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3" name="文本框 2"/>
          <p:cNvSpPr txBox="1"/>
          <p:nvPr/>
        </p:nvSpPr>
        <p:spPr>
          <a:xfrm>
            <a:off x="1123315" y="1714500"/>
            <a:ext cx="9932670" cy="304698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UML</a:t>
            </a:r>
            <a:r>
              <a:rPr kumimoji="0" lang="zh-CN" altLang="en-US"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图是描述</a:t>
            </a:r>
            <a:r>
              <a:rPr kumimoji="0" lang="en-US" altLang="zh-CN"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UML</a:t>
            </a:r>
            <a:r>
              <a:rPr kumimoji="0" lang="zh-CN" altLang="en-US"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视图内容的图形。</a:t>
            </a:r>
            <a:r>
              <a:rPr kumimoji="0" lang="en-US" altLang="zh-CN"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UML</a:t>
            </a:r>
            <a:r>
              <a:rPr kumimoji="0" lang="zh-CN" altLang="en-US"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有</a:t>
            </a:r>
            <a:r>
              <a:rPr kumimoji="0" lang="en-US" altLang="zh-CN"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13</a:t>
            </a:r>
            <a:r>
              <a:rPr kumimoji="0" lang="zh-CN" altLang="en-US"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种不同的图，通过它们的相互组合提供被建模系统的所有视图。</a:t>
            </a: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13</a:t>
            </a:r>
            <a:r>
              <a:rPr kumimoji="0" lang="zh-CN" altLang="en-US"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种图可以归结为</a:t>
            </a:r>
            <a:r>
              <a:rPr kumimoji="0" lang="en-US" altLang="zh-CN"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5</a:t>
            </a:r>
            <a:r>
              <a:rPr kumimoji="0" lang="zh-CN" altLang="en-US"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大类：</a:t>
            </a: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&gt; </a:t>
            </a:r>
            <a:r>
              <a:rPr kumimoji="0" lang="zh-CN" altLang="en-US"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静态图包括类图、对象图、包图、组合结构图；</a:t>
            </a:r>
            <a:endParaRPr kumimoji="0" lang="en-US" altLang="zh-CN"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&gt; </a:t>
            </a:r>
            <a:r>
              <a:rPr kumimoji="0" lang="zh-CN" altLang="en-US"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行为图包括状态机图和活动图；</a:t>
            </a:r>
            <a:endParaRPr kumimoji="0" lang="en-US" altLang="zh-CN"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&gt; </a:t>
            </a:r>
            <a:r>
              <a:rPr kumimoji="0" lang="zh-CN" altLang="en-US"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用例图；</a:t>
            </a:r>
            <a:endParaRPr kumimoji="0" lang="en-US" altLang="zh-CN"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&gt; </a:t>
            </a:r>
            <a:r>
              <a:rPr kumimoji="0" lang="zh-CN" altLang="en-US"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交互图包括通信图、时间图、顺序图、交互概况图；</a:t>
            </a:r>
            <a:endParaRPr kumimoji="0" lang="en-US" altLang="zh-CN"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&gt; </a:t>
            </a:r>
            <a:r>
              <a:rPr kumimoji="0" lang="zh-CN" altLang="en-US" sz="2400" b="0" i="0" u="none" strike="noStrike" cap="none" spc="0" normalizeH="0" baseline="0" dirty="0">
                <a:ln>
                  <a:noFill/>
                </a:ln>
                <a:solidFill>
                  <a:srgbClr val="000000"/>
                </a:solidFill>
                <a:effectLst/>
                <a:uFillTx/>
                <a:latin typeface="等线" panose="02010600030101010101" charset="-122"/>
                <a:ea typeface="等线" panose="02010600030101010101" charset="-122"/>
                <a:cs typeface="Calibri" panose="020F0502020204030204"/>
                <a:sym typeface="Calibri" panose="020F0502020204030204"/>
              </a:rPr>
              <a:t>实现图包括构件图、部署图。</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100000">
                                          <p:val>
                                            <p:strVal val="#ppt_x"/>
                                          </p:val>
                                        </p:tav>
                                      </p:tavLst>
                                    </p:anim>
                                    <p:anim calcmode="lin" valueType="num">
                                      <p:cBhvr>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98486" y="2505672"/>
            <a:ext cx="7741328" cy="19389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tx1"/>
                </a:solidFill>
                <a:effectLst/>
                <a:uFillTx/>
                <a:latin typeface="+mj-ea"/>
                <a:ea typeface="+mj-ea"/>
                <a:cs typeface="Calibri" panose="020F0502020204030204"/>
                <a:sym typeface="Calibri" panose="020F0502020204030204"/>
              </a:rPr>
              <a:t>[1]Dev475_Mastering Object-Oriented Analysis and Design with UML 2.0/dev475_uml2_instructor_materials/dev475_in_man_pdf/pdf/volume_1/05_dev475_im01.pdf</a:t>
            </a:r>
          </a:p>
          <a:p>
            <a:r>
              <a:rPr lang="en-US" altLang="zh-CN" sz="2000" dirty="0">
                <a:ln>
                  <a:noFill/>
                </a:ln>
                <a:solidFill>
                  <a:schemeClr val="tx1"/>
                </a:solidFill>
                <a:effectLst/>
                <a:uFillTx/>
                <a:latin typeface="+mj-ea"/>
                <a:ea typeface="+mj-ea"/>
                <a:cs typeface="Calibri" panose="020F0502020204030204"/>
                <a:sym typeface="Calibri" panose="020F0502020204030204"/>
              </a:rPr>
              <a:t>[2] UML2</a:t>
            </a:r>
            <a:r>
              <a:rPr lang="zh-CN" altLang="en-US" sz="2000" dirty="0">
                <a:ln>
                  <a:noFill/>
                </a:ln>
                <a:solidFill>
                  <a:schemeClr val="tx1"/>
                </a:solidFill>
                <a:effectLst/>
                <a:uFillTx/>
                <a:latin typeface="+mj-ea"/>
                <a:ea typeface="+mj-ea"/>
                <a:cs typeface="Calibri" panose="020F0502020204030204"/>
                <a:sym typeface="Calibri" panose="020F0502020204030204"/>
              </a:rPr>
              <a:t> 基础、建模与设计教程</a:t>
            </a:r>
            <a:r>
              <a:rPr lang="en-US" altLang="zh-CN" sz="2000" dirty="0">
                <a:ln>
                  <a:noFill/>
                </a:ln>
                <a:solidFill>
                  <a:schemeClr val="tx1"/>
                </a:solidFill>
                <a:effectLst/>
                <a:uFillTx/>
                <a:latin typeface="+mj-ea"/>
                <a:ea typeface="+mj-ea"/>
                <a:cs typeface="Calibri" panose="020F0502020204030204"/>
                <a:sym typeface="Calibri" panose="020F0502020204030204"/>
              </a:rPr>
              <a:t>,</a:t>
            </a:r>
            <a:r>
              <a:rPr lang="zh-CN" altLang="en-US" sz="2000" dirty="0">
                <a:ln>
                  <a:noFill/>
                </a:ln>
                <a:solidFill>
                  <a:schemeClr val="tx1"/>
                </a:solidFill>
                <a:effectLst/>
                <a:uFillTx/>
                <a:latin typeface="+mj-ea"/>
                <a:ea typeface="+mj-ea"/>
                <a:cs typeface="Calibri" panose="020F0502020204030204"/>
                <a:sym typeface="Calibri" panose="020F0502020204030204"/>
              </a:rPr>
              <a:t>杨弘平等编著</a:t>
            </a:r>
            <a:r>
              <a:rPr lang="en-US" altLang="zh-CN" sz="2000" dirty="0">
                <a:ln>
                  <a:noFill/>
                </a:ln>
                <a:solidFill>
                  <a:schemeClr val="tx1"/>
                </a:solidFill>
                <a:effectLst/>
                <a:uFillTx/>
                <a:latin typeface="+mj-ea"/>
                <a:ea typeface="+mj-ea"/>
                <a:cs typeface="Calibri" panose="020F0502020204030204"/>
                <a:sym typeface="Calibri" panose="020F0502020204030204"/>
              </a:rPr>
              <a:t>,</a:t>
            </a:r>
            <a:r>
              <a:rPr lang="zh-CN" altLang="en-US" sz="2000" dirty="0">
                <a:ln>
                  <a:noFill/>
                </a:ln>
                <a:solidFill>
                  <a:schemeClr val="tx1"/>
                </a:solidFill>
                <a:effectLst/>
                <a:uFillTx/>
                <a:latin typeface="+mj-ea"/>
                <a:ea typeface="+mj-ea"/>
                <a:cs typeface="Calibri" panose="020F0502020204030204"/>
                <a:sym typeface="Calibri" panose="020F0502020204030204"/>
              </a:rPr>
              <a:t>北京</a:t>
            </a:r>
            <a:r>
              <a:rPr lang="en-US" altLang="zh-CN" sz="2000" dirty="0">
                <a:ln>
                  <a:noFill/>
                </a:ln>
                <a:solidFill>
                  <a:schemeClr val="tx1"/>
                </a:solidFill>
                <a:effectLst/>
                <a:uFillTx/>
                <a:latin typeface="+mj-ea"/>
                <a:ea typeface="+mj-ea"/>
                <a:cs typeface="Calibri" panose="020F0502020204030204"/>
                <a:sym typeface="Calibri" panose="020F0502020204030204"/>
              </a:rPr>
              <a:t>:</a:t>
            </a:r>
            <a:r>
              <a:rPr lang="zh-CN" altLang="en-US" sz="2000" dirty="0">
                <a:ln>
                  <a:noFill/>
                </a:ln>
                <a:solidFill>
                  <a:schemeClr val="tx1"/>
                </a:solidFill>
                <a:effectLst/>
                <a:uFillTx/>
                <a:latin typeface="+mj-ea"/>
                <a:ea typeface="+mj-ea"/>
                <a:cs typeface="Calibri" panose="020F0502020204030204"/>
                <a:sym typeface="Calibri" panose="020F0502020204030204"/>
              </a:rPr>
              <a:t>清华大学出版社</a:t>
            </a:r>
            <a:r>
              <a:rPr lang="en-US" altLang="zh-CN" sz="2000">
                <a:solidFill>
                  <a:schemeClr val="tx1"/>
                </a:solidFill>
                <a:latin typeface="+mj-ea"/>
                <a:ea typeface="+mj-ea"/>
              </a:rPr>
              <a:t>,</a:t>
            </a:r>
            <a:r>
              <a:rPr lang="en-US" altLang="zh-CN" sz="2000">
                <a:ln>
                  <a:noFill/>
                </a:ln>
                <a:solidFill>
                  <a:schemeClr val="tx1"/>
                </a:solidFill>
                <a:effectLst/>
                <a:uFillTx/>
                <a:latin typeface="+mj-ea"/>
                <a:ea typeface="+mj-ea"/>
                <a:cs typeface="Calibri" panose="020F0502020204030204"/>
                <a:sym typeface="Calibri" panose="020F0502020204030204"/>
              </a:rPr>
              <a:t>2015</a:t>
            </a:r>
          </a:p>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chemeClr val="tx1"/>
              </a:solidFill>
              <a:effectLst/>
              <a:uFillTx/>
              <a:latin typeface="+mj-ea"/>
              <a:ea typeface="+mj-ea"/>
              <a:cs typeface="Calibri" panose="020F0502020204030204"/>
              <a:sym typeface="Calibri" panose="020F0502020204030204"/>
            </a:endParaRPr>
          </a:p>
        </p:txBody>
      </p:sp>
      <p:grpSp>
        <p:nvGrpSpPr>
          <p:cNvPr id="503" name="组合 2"/>
          <p:cNvGrpSpPr/>
          <p:nvPr/>
        </p:nvGrpSpPr>
        <p:grpSpPr>
          <a:xfrm>
            <a:off x="-1404282" y="328147"/>
            <a:ext cx="7519990" cy="984875"/>
            <a:chOff x="0" y="-1"/>
            <a:chExt cx="7519989" cy="984872"/>
          </a:xfrm>
        </p:grpSpPr>
        <p:sp>
          <p:nvSpPr>
            <p:cNvPr id="497"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1875760" y="-1"/>
              <a:ext cx="2468687" cy="984872"/>
              <a:chOff x="42976" y="0"/>
              <a:chExt cx="2468687" cy="984868"/>
            </a:xfrm>
          </p:grpSpPr>
          <p:sp>
            <p:nvSpPr>
              <p:cNvPr id="498" name="矩形 3"/>
              <p:cNvSpPr txBox="1"/>
              <p:nvPr/>
            </p:nvSpPr>
            <p:spPr>
              <a:xfrm>
                <a:off x="659243" y="0"/>
                <a:ext cx="1852420" cy="98486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dirty="0">
                    <a:solidFill>
                      <a:srgbClr val="B4B4B4"/>
                    </a:solidFill>
                    <a:latin typeface="PingFang SC" charset="0"/>
                  </a:rPr>
                  <a:t>6 </a:t>
                </a:r>
                <a:r>
                  <a:rPr lang="zh-CN" altLang="en-US" b="1" dirty="0">
                    <a:solidFill>
                      <a:srgbClr val="B4B4B4"/>
                    </a:solidFill>
                    <a:effectLst/>
                    <a:latin typeface="PingFang SC" charset="0"/>
                  </a:rPr>
                  <a:t>资料参考</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42976" y="59689"/>
                <a:ext cx="248286" cy="383858"/>
                <a:chOff x="42976" y="20459"/>
                <a:chExt cx="248284" cy="383856"/>
              </a:xfrm>
            </p:grpSpPr>
            <p:sp>
              <p:nvSpPr>
                <p:cNvPr id="49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1404282" y="328147"/>
            <a:ext cx="7519990" cy="984875"/>
            <a:chOff x="0" y="-1"/>
            <a:chExt cx="7519989" cy="984872"/>
          </a:xfrm>
        </p:grpSpPr>
        <p:sp>
          <p:nvSpPr>
            <p:cNvPr id="497"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1875760" y="-1"/>
              <a:ext cx="2468687" cy="984872"/>
              <a:chOff x="42976" y="0"/>
              <a:chExt cx="2468687" cy="984868"/>
            </a:xfrm>
          </p:grpSpPr>
          <p:sp>
            <p:nvSpPr>
              <p:cNvPr id="498" name="矩形 3"/>
              <p:cNvSpPr txBox="1"/>
              <p:nvPr/>
            </p:nvSpPr>
            <p:spPr>
              <a:xfrm>
                <a:off x="659243" y="0"/>
                <a:ext cx="1852420" cy="98486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i="0" dirty="0">
                    <a:solidFill>
                      <a:srgbClr val="B4B4B4"/>
                    </a:solidFill>
                    <a:effectLst/>
                    <a:latin typeface="PingFang SC" charset="0"/>
                  </a:rPr>
                  <a:t>7 </a:t>
                </a:r>
                <a:r>
                  <a:rPr lang="zh-CN" altLang="en-US" b="1" i="0" dirty="0">
                    <a:solidFill>
                      <a:srgbClr val="B4B4B4"/>
                    </a:solidFill>
                    <a:effectLst/>
                    <a:latin typeface="PingFang SC" charset="0"/>
                  </a:rPr>
                  <a:t>小组绩效</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42976" y="59689"/>
                <a:ext cx="248286" cy="383858"/>
                <a:chOff x="42976" y="20459"/>
                <a:chExt cx="248284" cy="383856"/>
              </a:xfrm>
            </p:grpSpPr>
            <p:sp>
              <p:nvSpPr>
                <p:cNvPr id="49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graphicFrame>
        <p:nvGraphicFramePr>
          <p:cNvPr id="3" name="表格 2"/>
          <p:cNvGraphicFramePr/>
          <p:nvPr>
            <p:extLst>
              <p:ext uri="{D42A27DB-BD31-4B8C-83A1-F6EECF244321}">
                <p14:modId xmlns:p14="http://schemas.microsoft.com/office/powerpoint/2010/main" val="4294589653"/>
              </p:ext>
            </p:extLst>
          </p:nvPr>
        </p:nvGraphicFramePr>
        <p:xfrm>
          <a:off x="1079310" y="1467466"/>
          <a:ext cx="8051800" cy="3825240"/>
        </p:xfrm>
        <a:graphic>
          <a:graphicData uri="http://schemas.openxmlformats.org/drawingml/2006/table">
            <a:tbl>
              <a:tblPr/>
              <a:tblGrid>
                <a:gridCol w="647700">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21209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60400">
                  <a:extLst>
                    <a:ext uri="{9D8B030D-6E8A-4147-A177-3AD203B41FA5}">
                      <a16:colId xmlns:a16="http://schemas.microsoft.com/office/drawing/2014/main" val="20004"/>
                    </a:ext>
                  </a:extLst>
                </a:gridCol>
                <a:gridCol w="711200">
                  <a:extLst>
                    <a:ext uri="{9D8B030D-6E8A-4147-A177-3AD203B41FA5}">
                      <a16:colId xmlns:a16="http://schemas.microsoft.com/office/drawing/2014/main" val="20005"/>
                    </a:ext>
                  </a:extLst>
                </a:gridCol>
                <a:gridCol w="647700">
                  <a:extLst>
                    <a:ext uri="{9D8B030D-6E8A-4147-A177-3AD203B41FA5}">
                      <a16:colId xmlns:a16="http://schemas.microsoft.com/office/drawing/2014/main" val="20006"/>
                    </a:ext>
                  </a:extLst>
                </a:gridCol>
                <a:gridCol w="711200">
                  <a:extLst>
                    <a:ext uri="{9D8B030D-6E8A-4147-A177-3AD203B41FA5}">
                      <a16:colId xmlns:a16="http://schemas.microsoft.com/office/drawing/2014/main" val="20007"/>
                    </a:ext>
                  </a:extLst>
                </a:gridCol>
                <a:gridCol w="558800">
                  <a:extLst>
                    <a:ext uri="{9D8B030D-6E8A-4147-A177-3AD203B41FA5}">
                      <a16:colId xmlns:a16="http://schemas.microsoft.com/office/drawing/2014/main" val="20008"/>
                    </a:ext>
                  </a:extLst>
                </a:gridCol>
                <a:gridCol w="660400">
                  <a:extLst>
                    <a:ext uri="{9D8B030D-6E8A-4147-A177-3AD203B41FA5}">
                      <a16:colId xmlns:a16="http://schemas.microsoft.com/office/drawing/2014/main" val="20009"/>
                    </a:ext>
                  </a:extLst>
                </a:gridCol>
              </a:tblGrid>
              <a:tr h="426720">
                <a:tc>
                  <a:txBody>
                    <a:bodyPr/>
                    <a:lstStyle/>
                    <a:p>
                      <a:pPr algn="l">
                        <a:buNone/>
                      </a:pPr>
                      <a:r>
                        <a:rPr lang="en-US" sz="1100" b="1">
                          <a:solidFill>
                            <a:srgbClr val="FFFFFF"/>
                          </a:solidFill>
                          <a:latin typeface="微软雅黑" panose="020B0503020204020204" charset="-122"/>
                          <a:cs typeface="微软雅黑" panose="020B0503020204020204" charset="-122"/>
                        </a:rPr>
                        <a:t>职位</a:t>
                      </a:r>
                      <a:endParaRPr lang="en-US" altLang="en-US" sz="1100" b="1">
                        <a:solidFill>
                          <a:srgbClr val="FFFFFF"/>
                        </a:solidFill>
                        <a:latin typeface="微软雅黑" panose="020B0503020204020204" charset="-122"/>
                        <a:ea typeface="微软雅黑" panose="020B0503020204020204" charset="-122"/>
                        <a:cs typeface="微软雅黑" panose="020B0503020204020204"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334353"/>
                    </a:solidFill>
                  </a:tcPr>
                </a:tc>
                <a:tc>
                  <a:txBody>
                    <a:bodyPr/>
                    <a:lstStyle/>
                    <a:p>
                      <a:pPr algn="l">
                        <a:buNone/>
                      </a:pPr>
                      <a:r>
                        <a:rPr lang="en-US" sz="1100" b="1">
                          <a:solidFill>
                            <a:srgbClr val="FFFFFF"/>
                          </a:solidFill>
                          <a:latin typeface="微软雅黑" panose="020B0503020204020204" charset="-122"/>
                          <a:cs typeface="微软雅黑" panose="020B0503020204020204" charset="-122"/>
                        </a:rPr>
                        <a:t>姓名</a:t>
                      </a:r>
                      <a:endParaRPr lang="en-US" altLang="en-US" sz="1100" b="1">
                        <a:solidFill>
                          <a:srgbClr val="FFFFFF"/>
                        </a:solidFill>
                        <a:latin typeface="微软雅黑" panose="020B0503020204020204" charset="-122"/>
                        <a:ea typeface="微软雅黑" panose="020B0503020204020204" charset="-122"/>
                        <a:cs typeface="微软雅黑" panose="020B0503020204020204"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334353"/>
                    </a:solidFill>
                  </a:tcPr>
                </a:tc>
                <a:tc>
                  <a:txBody>
                    <a:bodyPr/>
                    <a:lstStyle/>
                    <a:p>
                      <a:pPr algn="l">
                        <a:buNone/>
                      </a:pPr>
                      <a:r>
                        <a:rPr lang="en-US" sz="1100" b="1">
                          <a:solidFill>
                            <a:srgbClr val="FFFFFF"/>
                          </a:solidFill>
                          <a:latin typeface="微软雅黑" panose="020B0503020204020204" charset="-122"/>
                          <a:cs typeface="微软雅黑" panose="020B0503020204020204" charset="-122"/>
                        </a:rPr>
                        <a:t>该阶段完成任务</a:t>
                      </a:r>
                      <a:endParaRPr lang="en-US" altLang="en-US" sz="1100" b="1">
                        <a:solidFill>
                          <a:srgbClr val="FFFFFF"/>
                        </a:solidFill>
                        <a:latin typeface="微软雅黑" panose="020B0503020204020204" charset="-122"/>
                        <a:ea typeface="微软雅黑" panose="020B0503020204020204" charset="-122"/>
                        <a:cs typeface="微软雅黑" panose="020B0503020204020204"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334353"/>
                    </a:solidFill>
                  </a:tcPr>
                </a:tc>
                <a:tc>
                  <a:txBody>
                    <a:bodyPr/>
                    <a:lstStyle/>
                    <a:p>
                      <a:pPr algn="l">
                        <a:buNone/>
                      </a:pPr>
                      <a:r>
                        <a:rPr lang="en-US" sz="1100" b="1">
                          <a:solidFill>
                            <a:srgbClr val="FFFFFF"/>
                          </a:solidFill>
                          <a:latin typeface="微软雅黑" panose="020B0503020204020204" charset="-122"/>
                          <a:cs typeface="微软雅黑" panose="020B0503020204020204" charset="-122"/>
                        </a:rPr>
                        <a:t>自评</a:t>
                      </a:r>
                      <a:endParaRPr lang="en-US" altLang="en-US" sz="1100" b="1">
                        <a:solidFill>
                          <a:srgbClr val="FFFFFF"/>
                        </a:solidFill>
                        <a:latin typeface="微软雅黑" panose="020B0503020204020204" charset="-122"/>
                        <a:ea typeface="微软雅黑" panose="020B0503020204020204" charset="-122"/>
                        <a:cs typeface="微软雅黑" panose="020B0503020204020204"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334353"/>
                    </a:solidFill>
                  </a:tcPr>
                </a:tc>
                <a:tc>
                  <a:txBody>
                    <a:bodyPr/>
                    <a:lstStyle/>
                    <a:p>
                      <a:pPr algn="l">
                        <a:buNone/>
                      </a:pPr>
                      <a:r>
                        <a:rPr lang="en-US" sz="1100" b="1">
                          <a:solidFill>
                            <a:srgbClr val="FFFFFF"/>
                          </a:solidFill>
                          <a:latin typeface="微软雅黑" panose="020B0503020204020204" charset="-122"/>
                          <a:cs typeface="微软雅黑" panose="020B0503020204020204" charset="-122"/>
                        </a:rPr>
                        <a:t>张丁元</a:t>
                      </a:r>
                      <a:endParaRPr lang="en-US" altLang="en-US" sz="1100" b="1">
                        <a:solidFill>
                          <a:srgbClr val="FFFFFF"/>
                        </a:solidFill>
                        <a:latin typeface="微软雅黑" panose="020B0503020204020204" charset="-122"/>
                        <a:ea typeface="微软雅黑" panose="020B0503020204020204" charset="-122"/>
                        <a:cs typeface="微软雅黑" panose="020B0503020204020204"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334353"/>
                    </a:solidFill>
                  </a:tcPr>
                </a:tc>
                <a:tc>
                  <a:txBody>
                    <a:bodyPr/>
                    <a:lstStyle/>
                    <a:p>
                      <a:pPr algn="l">
                        <a:buNone/>
                      </a:pPr>
                      <a:r>
                        <a:rPr lang="en-US" sz="1100" b="1">
                          <a:solidFill>
                            <a:srgbClr val="FFFFFF"/>
                          </a:solidFill>
                          <a:latin typeface="微软雅黑" panose="020B0503020204020204" charset="-122"/>
                          <a:cs typeface="微软雅黑" panose="020B0503020204020204" charset="-122"/>
                        </a:rPr>
                        <a:t>童奕伟</a:t>
                      </a:r>
                      <a:endParaRPr lang="en-US" altLang="en-US" sz="1100" b="1">
                        <a:solidFill>
                          <a:srgbClr val="FFFFFF"/>
                        </a:solidFill>
                        <a:latin typeface="微软雅黑" panose="020B0503020204020204" charset="-122"/>
                        <a:ea typeface="微软雅黑" panose="020B0503020204020204" charset="-122"/>
                        <a:cs typeface="微软雅黑" panose="020B0503020204020204"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334353"/>
                    </a:solidFill>
                  </a:tcPr>
                </a:tc>
                <a:tc>
                  <a:txBody>
                    <a:bodyPr/>
                    <a:lstStyle/>
                    <a:p>
                      <a:pPr algn="l">
                        <a:buNone/>
                      </a:pPr>
                      <a:r>
                        <a:rPr lang="en-US" sz="1100" b="1">
                          <a:solidFill>
                            <a:srgbClr val="FFFFFF"/>
                          </a:solidFill>
                          <a:latin typeface="微软雅黑" panose="020B0503020204020204" charset="-122"/>
                          <a:cs typeface="微软雅黑" panose="020B0503020204020204" charset="-122"/>
                        </a:rPr>
                        <a:t>郑森瑞</a:t>
                      </a:r>
                      <a:endParaRPr lang="en-US" altLang="en-US" sz="1100" b="1">
                        <a:solidFill>
                          <a:srgbClr val="FFFFFF"/>
                        </a:solidFill>
                        <a:latin typeface="微软雅黑" panose="020B0503020204020204" charset="-122"/>
                        <a:ea typeface="微软雅黑" panose="020B0503020204020204" charset="-122"/>
                        <a:cs typeface="微软雅黑" panose="020B0503020204020204"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334353"/>
                    </a:solidFill>
                  </a:tcPr>
                </a:tc>
                <a:tc>
                  <a:txBody>
                    <a:bodyPr/>
                    <a:lstStyle/>
                    <a:p>
                      <a:pPr algn="l">
                        <a:buNone/>
                      </a:pPr>
                      <a:r>
                        <a:rPr lang="en-US" sz="1100" b="1">
                          <a:solidFill>
                            <a:srgbClr val="FFFFFF"/>
                          </a:solidFill>
                          <a:latin typeface="微软雅黑" panose="020B0503020204020204" charset="-122"/>
                          <a:cs typeface="微软雅黑" panose="020B0503020204020204" charset="-122"/>
                        </a:rPr>
                        <a:t>王泰吉</a:t>
                      </a:r>
                      <a:endParaRPr lang="en-US" altLang="en-US" sz="1100" b="1">
                        <a:solidFill>
                          <a:srgbClr val="FFFFFF"/>
                        </a:solidFill>
                        <a:latin typeface="微软雅黑" panose="020B0503020204020204" charset="-122"/>
                        <a:ea typeface="微软雅黑" panose="020B0503020204020204" charset="-122"/>
                        <a:cs typeface="微软雅黑" panose="020B0503020204020204"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334353"/>
                    </a:solidFill>
                  </a:tcPr>
                </a:tc>
                <a:tc>
                  <a:txBody>
                    <a:bodyPr/>
                    <a:lstStyle/>
                    <a:p>
                      <a:pPr algn="l">
                        <a:buNone/>
                      </a:pPr>
                      <a:r>
                        <a:rPr lang="en-US" sz="1100" b="1">
                          <a:solidFill>
                            <a:srgbClr val="FFFFFF"/>
                          </a:solidFill>
                          <a:latin typeface="微软雅黑" panose="020B0503020204020204" charset="-122"/>
                          <a:cs typeface="微软雅黑" panose="020B0503020204020204" charset="-122"/>
                        </a:rPr>
                        <a:t>张淇</a:t>
                      </a:r>
                      <a:endParaRPr lang="en-US" altLang="en-US" sz="1100" b="1">
                        <a:solidFill>
                          <a:srgbClr val="FFFFFF"/>
                        </a:solidFill>
                        <a:latin typeface="微软雅黑" panose="020B0503020204020204" charset="-122"/>
                        <a:ea typeface="微软雅黑" panose="020B0503020204020204" charset="-122"/>
                        <a:cs typeface="微软雅黑" panose="020B0503020204020204"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334353"/>
                    </a:solidFill>
                  </a:tcPr>
                </a:tc>
                <a:tc>
                  <a:txBody>
                    <a:bodyPr/>
                    <a:lstStyle/>
                    <a:p>
                      <a:pPr algn="l">
                        <a:buNone/>
                      </a:pPr>
                      <a:r>
                        <a:rPr lang="en-US" sz="1100" b="1">
                          <a:solidFill>
                            <a:srgbClr val="FFFFFF"/>
                          </a:solidFill>
                          <a:latin typeface="微软雅黑" panose="020B0503020204020204" charset="-122"/>
                          <a:cs typeface="微软雅黑" panose="020B0503020204020204" charset="-122"/>
                        </a:rPr>
                        <a:t>最终评分</a:t>
                      </a:r>
                      <a:endParaRPr lang="en-US" altLang="en-US" sz="1100" b="1">
                        <a:solidFill>
                          <a:srgbClr val="FFFFFF"/>
                        </a:solidFill>
                        <a:latin typeface="微软雅黑" panose="020B0503020204020204" charset="-122"/>
                        <a:ea typeface="微软雅黑" panose="020B0503020204020204" charset="-122"/>
                        <a:cs typeface="微软雅黑" panose="020B0503020204020204"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334353"/>
                    </a:solidFill>
                  </a:tcPr>
                </a:tc>
                <a:extLst>
                  <a:ext uri="{0D108BD9-81ED-4DB2-BD59-A6C34878D82A}">
                    <a16:rowId xmlns:a16="http://schemas.microsoft.com/office/drawing/2014/main" val="10000"/>
                  </a:ext>
                </a:extLst>
              </a:tr>
              <a:tr h="787400">
                <a:tc>
                  <a:txBody>
                    <a:bodyPr/>
                    <a:lstStyle/>
                    <a:p>
                      <a:pPr algn="l">
                        <a:buNone/>
                      </a:pPr>
                      <a:r>
                        <a:rPr lang="en-US" sz="1100">
                          <a:solidFill>
                            <a:srgbClr val="000000"/>
                          </a:solidFill>
                          <a:latin typeface="微软雅黑" panose="020B0503020204020204" charset="-122"/>
                          <a:cs typeface="微软雅黑" panose="020B0503020204020204" charset="-122"/>
                        </a:rPr>
                        <a:t>项目经理</a:t>
                      </a:r>
                      <a:endParaRPr lang="en-US" altLang="en-US" sz="1100">
                        <a:solidFill>
                          <a:srgbClr val="000000"/>
                        </a:solidFill>
                        <a:latin typeface="微软雅黑" panose="020B0503020204020204" charset="-122"/>
                        <a:ea typeface="微软雅黑" panose="020B0503020204020204" charset="-122"/>
                        <a:cs typeface="微软雅黑" panose="020B0503020204020204"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tc>
                  <a:txBody>
                    <a:bodyPr/>
                    <a:lstStyle/>
                    <a:p>
                      <a:pPr algn="l">
                        <a:buNone/>
                      </a:pPr>
                      <a:r>
                        <a:rPr lang="en-US" sz="1100">
                          <a:solidFill>
                            <a:srgbClr val="000000"/>
                          </a:solidFill>
                          <a:latin typeface="微软雅黑" panose="020B0503020204020204" charset="-122"/>
                          <a:cs typeface="微软雅黑" panose="020B0503020204020204" charset="-122"/>
                        </a:rPr>
                        <a:t>张丁元</a:t>
                      </a:r>
                      <a:endParaRPr lang="en-US" altLang="en-US" sz="1100">
                        <a:solidFill>
                          <a:srgbClr val="000000"/>
                        </a:solidFill>
                        <a:latin typeface="微软雅黑" panose="020B0503020204020204" charset="-122"/>
                        <a:ea typeface="微软雅黑" panose="020B0503020204020204" charset="-122"/>
                        <a:cs typeface="微软雅黑" panose="020B0503020204020204"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tc>
                  <a:txBody>
                    <a:bodyPr/>
                    <a:lstStyle/>
                    <a:p>
                      <a:pPr algn="l">
                        <a:buNone/>
                      </a:pPr>
                      <a:r>
                        <a:rPr lang="zh-CN" altLang="en-US" sz="1100" dirty="0">
                          <a:solidFill>
                            <a:srgbClr val="000000"/>
                          </a:solidFill>
                          <a:latin typeface="微软雅黑" panose="020B0503020204020204" charset="-122"/>
                          <a:cs typeface="微软雅黑" panose="020B0503020204020204" charset="-122"/>
                        </a:rPr>
                        <a:t>与项目相结合的</a:t>
                      </a:r>
                      <a:r>
                        <a:rPr lang="en-US" altLang="zh-CN" sz="1100" dirty="0">
                          <a:solidFill>
                            <a:srgbClr val="000000"/>
                          </a:solidFill>
                          <a:latin typeface="微软雅黑" panose="020B0503020204020204" charset="-122"/>
                          <a:cs typeface="微软雅黑" panose="020B0503020204020204" charset="-122"/>
                        </a:rPr>
                        <a:t>13</a:t>
                      </a:r>
                      <a:r>
                        <a:rPr lang="zh-CN" altLang="en-US" sz="1100" dirty="0">
                          <a:solidFill>
                            <a:srgbClr val="000000"/>
                          </a:solidFill>
                          <a:latin typeface="微软雅黑" panose="020B0503020204020204" charset="-122"/>
                          <a:cs typeface="微软雅黑" panose="020B0503020204020204" charset="-122"/>
                        </a:rPr>
                        <a:t>张</a:t>
                      </a:r>
                      <a:r>
                        <a:rPr lang="en-US" altLang="zh-CN" sz="1100" dirty="0">
                          <a:solidFill>
                            <a:srgbClr val="000000"/>
                          </a:solidFill>
                          <a:latin typeface="微软雅黑" panose="020B0503020204020204" charset="-122"/>
                          <a:cs typeface="微软雅黑" panose="020B0503020204020204" charset="-122"/>
                        </a:rPr>
                        <a:t>uml</a:t>
                      </a:r>
                      <a:r>
                        <a:rPr lang="zh-CN" altLang="en-US" sz="1100" dirty="0">
                          <a:solidFill>
                            <a:srgbClr val="000000"/>
                          </a:solidFill>
                          <a:latin typeface="微软雅黑" panose="020B0503020204020204" charset="-122"/>
                          <a:cs typeface="微软雅黑" panose="020B0503020204020204" charset="-122"/>
                        </a:rPr>
                        <a:t>图</a:t>
                      </a:r>
                      <a:endParaRPr lang="en-US" altLang="zh-CN" sz="1100" dirty="0">
                        <a:solidFill>
                          <a:srgbClr val="000000"/>
                        </a:solidFill>
                        <a:latin typeface="微软雅黑" panose="020B0503020204020204" charset="-122"/>
                        <a:cs typeface="微软雅黑" panose="020B0503020204020204" charset="-122"/>
                      </a:endParaRPr>
                    </a:p>
                    <a:p>
                      <a:pPr algn="l">
                        <a:buNone/>
                      </a:pPr>
                      <a:r>
                        <a:rPr lang="en-US" sz="1100" dirty="0">
                          <a:solidFill>
                            <a:srgbClr val="000000"/>
                          </a:solidFill>
                          <a:latin typeface="微软雅黑" panose="020B0503020204020204" charset="-122"/>
                          <a:cs typeface="微软雅黑" panose="020B0503020204020204" charset="-122"/>
                        </a:rPr>
                        <a:t>完成度</a:t>
                      </a:r>
                      <a:r>
                        <a:rPr lang="en-US" sz="1100" dirty="0">
                          <a:solidFill>
                            <a:srgbClr val="000000"/>
                          </a:solidFill>
                          <a:latin typeface="Arial" panose="020B0604020202020204" pitchFamily="34" charset="0"/>
                          <a:cs typeface="Arial" panose="020B0604020202020204" pitchFamily="34" charset="0"/>
                        </a:rPr>
                        <a:t>98</a:t>
                      </a:r>
                      <a:endParaRPr lang="en-US" altLang="en-US" sz="1100" dirty="0">
                        <a:solidFill>
                          <a:srgbClr val="000000"/>
                        </a:solidFill>
                        <a:latin typeface="微软雅黑" panose="020B0503020204020204" charset="-122"/>
                        <a:ea typeface="微软雅黑" panose="020B0503020204020204" charset="-122"/>
                        <a:cs typeface="微软雅黑" panose="020B0503020204020204"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tc>
                  <a:txBody>
                    <a:bodyPr/>
                    <a:lstStyle/>
                    <a:p>
                      <a:pPr algn="l">
                        <a:buNone/>
                      </a:pPr>
                      <a:r>
                        <a:rPr lang="en-US" sz="1100" dirty="0">
                          <a:solidFill>
                            <a:srgbClr val="000000"/>
                          </a:solidFill>
                          <a:latin typeface="Arial" panose="020B0604020202020204" pitchFamily="34" charset="0"/>
                          <a:cs typeface="Arial" panose="020B0604020202020204" pitchFamily="34" charset="0"/>
                        </a:rPr>
                        <a:t>96</a:t>
                      </a:r>
                      <a:endParaRPr lang="en-US" altLang="en-US" sz="11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tc>
                  <a:txBody>
                    <a:bodyPr/>
                    <a:lstStyle/>
                    <a:p>
                      <a:pPr algn="l">
                        <a:buNone/>
                      </a:pPr>
                      <a:r>
                        <a:rPr lang="en-US" sz="1100" dirty="0">
                          <a:solidFill>
                            <a:srgbClr val="000000"/>
                          </a:solidFill>
                          <a:latin typeface="Arial" panose="020B0604020202020204" pitchFamily="34" charset="0"/>
                          <a:cs typeface="Arial" panose="020B0604020202020204" pitchFamily="34" charset="0"/>
                        </a:rPr>
                        <a:t>94</a:t>
                      </a:r>
                      <a:endParaRPr lang="en-US" altLang="en-US" sz="11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tc>
                  <a:txBody>
                    <a:bodyPr/>
                    <a:lstStyle/>
                    <a:p>
                      <a:pPr algn="l">
                        <a:buNone/>
                      </a:pPr>
                      <a:r>
                        <a:rPr lang="en-US" sz="1100" dirty="0">
                          <a:solidFill>
                            <a:srgbClr val="000000"/>
                          </a:solidFill>
                          <a:latin typeface="Arial" panose="020B0604020202020204" pitchFamily="34" charset="0"/>
                          <a:cs typeface="Arial" panose="020B0604020202020204" pitchFamily="34" charset="0"/>
                        </a:rPr>
                        <a:t>95</a:t>
                      </a:r>
                      <a:endParaRPr lang="en-US" altLang="en-US" sz="11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tc>
                  <a:txBody>
                    <a:bodyPr/>
                    <a:lstStyle/>
                    <a:p>
                      <a:pPr algn="l">
                        <a:buNone/>
                      </a:pPr>
                      <a:r>
                        <a:rPr lang="en-US" sz="1100" dirty="0">
                          <a:solidFill>
                            <a:srgbClr val="000000"/>
                          </a:solidFill>
                          <a:latin typeface="Arial" panose="020B0604020202020204" pitchFamily="34" charset="0"/>
                          <a:cs typeface="Arial" panose="020B0604020202020204" pitchFamily="34" charset="0"/>
                        </a:rPr>
                        <a:t>93</a:t>
                      </a:r>
                      <a:endParaRPr lang="en-US" altLang="en-US" sz="11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tc>
                  <a:txBody>
                    <a:bodyPr/>
                    <a:lstStyle/>
                    <a:p>
                      <a:pPr algn="l">
                        <a:buNone/>
                      </a:pPr>
                      <a:r>
                        <a:rPr lang="en-US" sz="1100" dirty="0">
                          <a:solidFill>
                            <a:srgbClr val="000000"/>
                          </a:solidFill>
                          <a:latin typeface="Arial" panose="020B0604020202020204" pitchFamily="34" charset="0"/>
                          <a:cs typeface="Arial" panose="020B0604020202020204" pitchFamily="34" charset="0"/>
                        </a:rPr>
                        <a:t>94</a:t>
                      </a:r>
                      <a:endParaRPr lang="en-US" altLang="en-US" sz="11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tc>
                  <a:txBody>
                    <a:bodyPr/>
                    <a:lstStyle/>
                    <a:p>
                      <a:pPr algn="l">
                        <a:buNone/>
                      </a:pPr>
                      <a:r>
                        <a:rPr lang="en-US" altLang="en-US" sz="1100" dirty="0">
                          <a:solidFill>
                            <a:srgbClr val="000000"/>
                          </a:solidFill>
                          <a:latin typeface="Arial" panose="020B0604020202020204" pitchFamily="34" charset="0"/>
                          <a:ea typeface="Arial" panose="020B0604020202020204" pitchFamily="34" charset="0"/>
                          <a:cs typeface="Arial" panose="020B0604020202020204" pitchFamily="34" charset="0"/>
                        </a:rPr>
                        <a:t>96.0</a:t>
                      </a: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extLst>
                  <a:ext uri="{0D108BD9-81ED-4DB2-BD59-A6C34878D82A}">
                    <a16:rowId xmlns:a16="http://schemas.microsoft.com/office/drawing/2014/main" val="10001"/>
                  </a:ext>
                </a:extLst>
              </a:tr>
              <a:tr h="594360">
                <a:tc>
                  <a:txBody>
                    <a:bodyPr/>
                    <a:lstStyle/>
                    <a:p>
                      <a:pPr algn="l">
                        <a:buNone/>
                      </a:pPr>
                      <a:r>
                        <a:rPr lang="en-US" sz="1100">
                          <a:solidFill>
                            <a:srgbClr val="000000"/>
                          </a:solidFill>
                          <a:latin typeface="微软雅黑" panose="020B0503020204020204" charset="-122"/>
                          <a:cs typeface="微软雅黑" panose="020B0503020204020204" charset="-122"/>
                        </a:rPr>
                        <a:t>组员</a:t>
                      </a:r>
                      <a:endParaRPr lang="en-US" altLang="en-US" sz="1100">
                        <a:solidFill>
                          <a:srgbClr val="000000"/>
                        </a:solidFill>
                        <a:latin typeface="微软雅黑" panose="020B0503020204020204" charset="-122"/>
                        <a:ea typeface="微软雅黑" panose="020B0503020204020204" charset="-122"/>
                        <a:cs typeface="微软雅黑" panose="020B0503020204020204"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E9E9"/>
                    </a:solidFill>
                  </a:tcPr>
                </a:tc>
                <a:tc>
                  <a:txBody>
                    <a:bodyPr/>
                    <a:lstStyle/>
                    <a:p>
                      <a:pPr algn="l">
                        <a:buNone/>
                      </a:pPr>
                      <a:r>
                        <a:rPr lang="en-US" sz="1100">
                          <a:solidFill>
                            <a:srgbClr val="000000"/>
                          </a:solidFill>
                          <a:latin typeface="微软雅黑" panose="020B0503020204020204" charset="-122"/>
                          <a:cs typeface="微软雅黑" panose="020B0503020204020204" charset="-122"/>
                        </a:rPr>
                        <a:t>童奕伟</a:t>
                      </a:r>
                      <a:endParaRPr lang="en-US" altLang="en-US" sz="1100">
                        <a:solidFill>
                          <a:srgbClr val="000000"/>
                        </a:solidFill>
                        <a:latin typeface="微软雅黑" panose="020B0503020204020204" charset="-122"/>
                        <a:ea typeface="微软雅黑" panose="020B0503020204020204" charset="-122"/>
                        <a:cs typeface="微软雅黑" panose="020B0503020204020204"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E9E9"/>
                    </a:solidFill>
                  </a:tcPr>
                </a:tc>
                <a:tc>
                  <a:txBody>
                    <a:bodyPr/>
                    <a:lstStyle/>
                    <a:p>
                      <a:pPr algn="l">
                        <a:buNone/>
                      </a:pPr>
                      <a:r>
                        <a:rPr lang="zh-CN" altLang="en-US" sz="1100" dirty="0">
                          <a:solidFill>
                            <a:srgbClr val="000000"/>
                          </a:solidFill>
                          <a:latin typeface="微软雅黑" panose="020B0503020204020204" charset="-122"/>
                          <a:cs typeface="微软雅黑" panose="020B0503020204020204" charset="-122"/>
                        </a:rPr>
                        <a:t>完成系统开发阶段及小结</a:t>
                      </a:r>
                      <a:endParaRPr lang="en-US" altLang="zh-CN" sz="1100" dirty="0">
                        <a:solidFill>
                          <a:srgbClr val="000000"/>
                        </a:solidFill>
                        <a:latin typeface="微软雅黑" panose="020B0503020204020204" charset="-122"/>
                        <a:cs typeface="微软雅黑" panose="020B0503020204020204" charset="-122"/>
                      </a:endParaRPr>
                    </a:p>
                    <a:p>
                      <a:pPr algn="l">
                        <a:buNone/>
                      </a:pPr>
                      <a:r>
                        <a:rPr lang="en-US" sz="1100" dirty="0">
                          <a:solidFill>
                            <a:srgbClr val="000000"/>
                          </a:solidFill>
                          <a:latin typeface="微软雅黑" panose="020B0503020204020204" charset="-122"/>
                          <a:cs typeface="微软雅黑" panose="020B0503020204020204" charset="-122"/>
                        </a:rPr>
                        <a:t>完成度</a:t>
                      </a:r>
                      <a:r>
                        <a:rPr lang="en-US" sz="1100" dirty="0">
                          <a:solidFill>
                            <a:srgbClr val="000000"/>
                          </a:solidFill>
                          <a:latin typeface="Arial" panose="020B0604020202020204" pitchFamily="34" charset="0"/>
                          <a:cs typeface="Arial" panose="020B0604020202020204" pitchFamily="34" charset="0"/>
                        </a:rPr>
                        <a:t>99</a:t>
                      </a:r>
                      <a:endParaRPr lang="en-US" altLang="en-US" sz="1100" dirty="0">
                        <a:solidFill>
                          <a:srgbClr val="000000"/>
                        </a:solidFill>
                        <a:latin typeface="微软雅黑" panose="020B0503020204020204" charset="-122"/>
                        <a:ea typeface="微软雅黑" panose="020B0503020204020204" charset="-122"/>
                        <a:cs typeface="微软雅黑" panose="020B0503020204020204"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E9E9"/>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95</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E9E9"/>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96</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E9E9"/>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E9E9"/>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95</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E9E9"/>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93</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E9E9"/>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93</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E9E9"/>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96.3</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E9E9"/>
                    </a:solidFill>
                  </a:tcPr>
                </a:tc>
                <a:extLst>
                  <a:ext uri="{0D108BD9-81ED-4DB2-BD59-A6C34878D82A}">
                    <a16:rowId xmlns:a16="http://schemas.microsoft.com/office/drawing/2014/main" val="10002"/>
                  </a:ext>
                </a:extLst>
              </a:tr>
              <a:tr h="494665">
                <a:tc>
                  <a:txBody>
                    <a:bodyPr/>
                    <a:lstStyle/>
                    <a:p>
                      <a:pPr algn="l">
                        <a:buNone/>
                      </a:pPr>
                      <a:r>
                        <a:rPr lang="en-US" sz="1100">
                          <a:solidFill>
                            <a:srgbClr val="000000"/>
                          </a:solidFill>
                          <a:latin typeface="微软雅黑" panose="020B0503020204020204" charset="-122"/>
                          <a:cs typeface="微软雅黑" panose="020B0503020204020204" charset="-122"/>
                        </a:rPr>
                        <a:t>组员</a:t>
                      </a:r>
                      <a:endParaRPr lang="en-US" altLang="en-US" sz="1100">
                        <a:solidFill>
                          <a:srgbClr val="000000"/>
                        </a:solidFill>
                        <a:latin typeface="微软雅黑" panose="020B0503020204020204" charset="-122"/>
                        <a:ea typeface="微软雅黑" panose="020B0503020204020204" charset="-122"/>
                        <a:cs typeface="微软雅黑" panose="020B0503020204020204"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tc>
                  <a:txBody>
                    <a:bodyPr/>
                    <a:lstStyle/>
                    <a:p>
                      <a:pPr algn="l">
                        <a:buNone/>
                      </a:pPr>
                      <a:r>
                        <a:rPr lang="en-US" sz="1100">
                          <a:solidFill>
                            <a:srgbClr val="000000"/>
                          </a:solidFill>
                          <a:latin typeface="微软雅黑" panose="020B0503020204020204" charset="-122"/>
                          <a:cs typeface="微软雅黑" panose="020B0503020204020204" charset="-122"/>
                        </a:rPr>
                        <a:t>郑森瑞</a:t>
                      </a:r>
                      <a:endParaRPr lang="en-US" altLang="en-US" sz="1100">
                        <a:solidFill>
                          <a:srgbClr val="000000"/>
                        </a:solidFill>
                        <a:latin typeface="微软雅黑" panose="020B0503020204020204" charset="-122"/>
                        <a:ea typeface="微软雅黑" panose="020B0503020204020204" charset="-122"/>
                        <a:cs typeface="微软雅黑" panose="020B0503020204020204"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tc>
                  <a:txBody>
                    <a:bodyPr/>
                    <a:lstStyle/>
                    <a:p>
                      <a:pPr algn="l">
                        <a:buNone/>
                      </a:pPr>
                      <a:r>
                        <a:rPr lang="zh-CN" altLang="en-US" sz="1100" dirty="0">
                          <a:solidFill>
                            <a:srgbClr val="000000"/>
                          </a:solidFill>
                          <a:latin typeface="Arial" panose="020B0604020202020204" pitchFamily="34" charset="0"/>
                          <a:cs typeface="Arial" panose="020B0604020202020204" pitchFamily="34" charset="0"/>
                        </a:rPr>
                        <a:t>完成 用例图、类图、对象图、状态机图、部署图</a:t>
                      </a:r>
                      <a:endParaRPr lang="en-US" sz="1100" dirty="0">
                        <a:solidFill>
                          <a:srgbClr val="000000"/>
                        </a:solidFill>
                        <a:latin typeface="Arial" panose="020B0604020202020204" pitchFamily="34" charset="0"/>
                        <a:cs typeface="Arial" panose="020B0604020202020204" pitchFamily="34" charset="0"/>
                      </a:endParaRPr>
                    </a:p>
                    <a:p>
                      <a:pPr algn="l">
                        <a:buNone/>
                      </a:pPr>
                      <a:r>
                        <a:rPr lang="zh-CN" altLang="en-US" sz="1100" dirty="0">
                          <a:solidFill>
                            <a:srgbClr val="000000"/>
                          </a:solidFill>
                          <a:latin typeface="Arial" panose="020B0604020202020204" pitchFamily="34" charset="0"/>
                          <a:cs typeface="Arial" panose="020B0604020202020204" pitchFamily="34" charset="0"/>
                        </a:rPr>
                        <a:t>完成度 </a:t>
                      </a:r>
                      <a:r>
                        <a:rPr lang="en-US" sz="1100" dirty="0">
                          <a:solidFill>
                            <a:srgbClr val="000000"/>
                          </a:solidFill>
                          <a:latin typeface="Arial" panose="020B0604020202020204" pitchFamily="34" charset="0"/>
                          <a:cs typeface="Arial" panose="020B0604020202020204" pitchFamily="34" charset="0"/>
                        </a:rPr>
                        <a:t>98</a:t>
                      </a:r>
                      <a:endParaRPr lang="en-US" altLang="en-US" sz="1100" dirty="0">
                        <a:solidFill>
                          <a:srgbClr val="000000"/>
                        </a:solidFill>
                        <a:latin typeface="微软雅黑" panose="020B0503020204020204" charset="-122"/>
                        <a:ea typeface="微软雅黑" panose="020B0503020204020204" charset="-122"/>
                        <a:cs typeface="微软雅黑" panose="020B0503020204020204"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93</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94</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92</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93</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94</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95.1</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extLst>
                  <a:ext uri="{0D108BD9-81ED-4DB2-BD59-A6C34878D82A}">
                    <a16:rowId xmlns:a16="http://schemas.microsoft.com/office/drawing/2014/main" val="10003"/>
                  </a:ext>
                </a:extLst>
              </a:tr>
              <a:tr h="787400">
                <a:tc>
                  <a:txBody>
                    <a:bodyPr/>
                    <a:lstStyle/>
                    <a:p>
                      <a:pPr algn="l">
                        <a:buNone/>
                      </a:pPr>
                      <a:r>
                        <a:rPr lang="en-US" sz="1100">
                          <a:solidFill>
                            <a:srgbClr val="000000"/>
                          </a:solidFill>
                          <a:latin typeface="微软雅黑" panose="020B0503020204020204" charset="-122"/>
                          <a:cs typeface="微软雅黑" panose="020B0503020204020204" charset="-122"/>
                        </a:rPr>
                        <a:t>组员</a:t>
                      </a:r>
                      <a:endParaRPr lang="en-US" altLang="en-US" sz="1100">
                        <a:solidFill>
                          <a:srgbClr val="000000"/>
                        </a:solidFill>
                        <a:latin typeface="微软雅黑" panose="020B0503020204020204" charset="-122"/>
                        <a:ea typeface="微软雅黑" panose="020B0503020204020204" charset="-122"/>
                        <a:cs typeface="微软雅黑" panose="020B0503020204020204"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E9E9"/>
                    </a:solidFill>
                  </a:tcPr>
                </a:tc>
                <a:tc>
                  <a:txBody>
                    <a:bodyPr/>
                    <a:lstStyle/>
                    <a:p>
                      <a:pPr algn="l">
                        <a:buNone/>
                      </a:pPr>
                      <a:r>
                        <a:rPr lang="en-US" sz="1100">
                          <a:solidFill>
                            <a:srgbClr val="000000"/>
                          </a:solidFill>
                          <a:latin typeface="微软雅黑" panose="020B0503020204020204" charset="-122"/>
                          <a:cs typeface="微软雅黑" panose="020B0503020204020204" charset="-122"/>
                        </a:rPr>
                        <a:t>王泰吉</a:t>
                      </a:r>
                      <a:endParaRPr lang="en-US" altLang="en-US" sz="1100">
                        <a:solidFill>
                          <a:srgbClr val="000000"/>
                        </a:solidFill>
                        <a:latin typeface="微软雅黑" panose="020B0503020204020204" charset="-122"/>
                        <a:ea typeface="微软雅黑" panose="020B0503020204020204" charset="-122"/>
                        <a:cs typeface="微软雅黑" panose="020B0503020204020204"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E9E9"/>
                    </a:solidFill>
                  </a:tcPr>
                </a:tc>
                <a:tc>
                  <a:txBody>
                    <a:bodyPr/>
                    <a:lstStyle/>
                    <a:p>
                      <a:pPr algn="l">
                        <a:buNone/>
                      </a:pPr>
                      <a:r>
                        <a:rPr lang="zh-CN" altLang="en-US" sz="1100" dirty="0">
                          <a:solidFill>
                            <a:srgbClr val="000000"/>
                          </a:solidFill>
                          <a:latin typeface="微软雅黑" panose="020B0503020204020204" charset="-122"/>
                          <a:cs typeface="微软雅黑" panose="020B0503020204020204" charset="-122"/>
                        </a:rPr>
                        <a:t>完成活动图、顺序图、通信图、构件图</a:t>
                      </a:r>
                      <a:endParaRPr lang="en-US" altLang="zh-CN" sz="1100" dirty="0">
                        <a:solidFill>
                          <a:srgbClr val="000000"/>
                        </a:solidFill>
                        <a:latin typeface="微软雅黑" panose="020B0503020204020204" charset="-122"/>
                        <a:cs typeface="微软雅黑" panose="020B0503020204020204" charset="-122"/>
                      </a:endParaRPr>
                    </a:p>
                    <a:p>
                      <a:pPr algn="l">
                        <a:buNone/>
                      </a:pPr>
                      <a:r>
                        <a:rPr lang="en-US" sz="1100" dirty="0">
                          <a:solidFill>
                            <a:srgbClr val="000000"/>
                          </a:solidFill>
                          <a:latin typeface="微软雅黑" panose="020B0503020204020204" charset="-122"/>
                          <a:cs typeface="微软雅黑" panose="020B0503020204020204" charset="-122"/>
                        </a:rPr>
                        <a:t>完成度 </a:t>
                      </a:r>
                      <a:r>
                        <a:rPr lang="en-US" sz="1100" dirty="0">
                          <a:solidFill>
                            <a:srgbClr val="000000"/>
                          </a:solidFill>
                          <a:latin typeface="Arial" panose="020B0604020202020204" pitchFamily="34" charset="0"/>
                          <a:cs typeface="Arial" panose="020B0604020202020204" pitchFamily="34" charset="0"/>
                        </a:rPr>
                        <a:t>98</a:t>
                      </a:r>
                      <a:endParaRPr lang="en-US" altLang="en-US" sz="1100" dirty="0">
                        <a:solidFill>
                          <a:srgbClr val="000000"/>
                        </a:solidFill>
                        <a:latin typeface="微软雅黑" panose="020B0503020204020204" charset="-122"/>
                        <a:ea typeface="微软雅黑" panose="020B0503020204020204" charset="-122"/>
                        <a:cs typeface="微软雅黑" panose="020B0503020204020204"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E9E9"/>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94</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E9E9"/>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95</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E9E9"/>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95</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E9E9"/>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96</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E9E9"/>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E9E9"/>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95</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E9E9"/>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95.9</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E9E9"/>
                    </a:solidFill>
                  </a:tcPr>
                </a:tc>
                <a:extLst>
                  <a:ext uri="{0D108BD9-81ED-4DB2-BD59-A6C34878D82A}">
                    <a16:rowId xmlns:a16="http://schemas.microsoft.com/office/drawing/2014/main" val="10004"/>
                  </a:ext>
                </a:extLst>
              </a:tr>
              <a:tr h="635000">
                <a:tc>
                  <a:txBody>
                    <a:bodyPr/>
                    <a:lstStyle/>
                    <a:p>
                      <a:pPr algn="l">
                        <a:buNone/>
                      </a:pPr>
                      <a:r>
                        <a:rPr lang="en-US" sz="1100">
                          <a:solidFill>
                            <a:srgbClr val="000000"/>
                          </a:solidFill>
                          <a:latin typeface="微软雅黑" panose="020B0503020204020204" charset="-122"/>
                          <a:cs typeface="微软雅黑" panose="020B0503020204020204" charset="-122"/>
                        </a:rPr>
                        <a:t>组员</a:t>
                      </a:r>
                      <a:endParaRPr lang="en-US" altLang="en-US" sz="1100">
                        <a:solidFill>
                          <a:srgbClr val="000000"/>
                        </a:solidFill>
                        <a:latin typeface="微软雅黑" panose="020B0503020204020204" charset="-122"/>
                        <a:ea typeface="微软雅黑" panose="020B0503020204020204" charset="-122"/>
                        <a:cs typeface="微软雅黑" panose="020B0503020204020204"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tc>
                  <a:txBody>
                    <a:bodyPr/>
                    <a:lstStyle/>
                    <a:p>
                      <a:pPr algn="l">
                        <a:buNone/>
                      </a:pPr>
                      <a:r>
                        <a:rPr lang="en-US" sz="1100">
                          <a:solidFill>
                            <a:srgbClr val="000000"/>
                          </a:solidFill>
                          <a:latin typeface="微软雅黑" panose="020B0503020204020204" charset="-122"/>
                          <a:cs typeface="微软雅黑" panose="020B0503020204020204" charset="-122"/>
                        </a:rPr>
                        <a:t>张淇</a:t>
                      </a:r>
                      <a:endParaRPr lang="en-US" altLang="en-US" sz="1100">
                        <a:solidFill>
                          <a:srgbClr val="000000"/>
                        </a:solidFill>
                        <a:latin typeface="微软雅黑" panose="020B0503020204020204" charset="-122"/>
                        <a:ea typeface="微软雅黑" panose="020B0503020204020204" charset="-122"/>
                        <a:cs typeface="微软雅黑" panose="020B0503020204020204"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tc>
                  <a:txBody>
                    <a:bodyPr/>
                    <a:lstStyle/>
                    <a:p>
                      <a:pPr algn="l">
                        <a:buNone/>
                      </a:pPr>
                      <a:r>
                        <a:rPr lang="zh-CN" altLang="en-US" sz="1100" dirty="0">
                          <a:solidFill>
                            <a:srgbClr val="000000"/>
                          </a:solidFill>
                          <a:latin typeface="Arial" panose="020B0604020202020204" pitchFamily="34" charset="0"/>
                          <a:cs typeface="Arial" panose="020B0604020202020204" pitchFamily="34" charset="0"/>
                        </a:rPr>
                        <a:t>完成</a:t>
                      </a:r>
                      <a:r>
                        <a:rPr lang="en-US" altLang="zh-CN" sz="1100" dirty="0">
                          <a:solidFill>
                            <a:srgbClr val="000000"/>
                          </a:solidFill>
                          <a:latin typeface="Arial" panose="020B0604020202020204" pitchFamily="34" charset="0"/>
                          <a:cs typeface="Arial" panose="020B0604020202020204" pitchFamily="34" charset="0"/>
                        </a:rPr>
                        <a:t>uml</a:t>
                      </a:r>
                      <a:r>
                        <a:rPr lang="zh-CN" altLang="en-US" sz="1100" dirty="0">
                          <a:solidFill>
                            <a:srgbClr val="000000"/>
                          </a:solidFill>
                          <a:latin typeface="Arial" panose="020B0604020202020204" pitchFamily="34" charset="0"/>
                          <a:cs typeface="Arial" panose="020B0604020202020204" pitchFamily="34" charset="0"/>
                        </a:rPr>
                        <a:t>概述、</a:t>
                      </a:r>
                      <a:r>
                        <a:rPr lang="en-US" altLang="zh-CN" sz="1100" dirty="0">
                          <a:solidFill>
                            <a:srgbClr val="000000"/>
                          </a:solidFill>
                          <a:latin typeface="Arial" panose="020B0604020202020204" pitchFamily="34" charset="0"/>
                          <a:cs typeface="Arial" panose="020B0604020202020204" pitchFamily="34" charset="0"/>
                        </a:rPr>
                        <a:t>5</a:t>
                      </a:r>
                      <a:r>
                        <a:rPr lang="zh-CN" altLang="en-US" sz="1100" dirty="0">
                          <a:solidFill>
                            <a:srgbClr val="000000"/>
                          </a:solidFill>
                          <a:latin typeface="Arial" panose="020B0604020202020204" pitchFamily="34" charset="0"/>
                          <a:cs typeface="Arial" panose="020B0604020202020204" pitchFamily="34" charset="0"/>
                        </a:rPr>
                        <a:t>个视图</a:t>
                      </a:r>
                      <a:endParaRPr lang="en-US" altLang="zh-CN" sz="1100" dirty="0">
                        <a:solidFill>
                          <a:srgbClr val="000000"/>
                        </a:solidFill>
                        <a:latin typeface="Arial" panose="020B0604020202020204" pitchFamily="34" charset="0"/>
                        <a:cs typeface="Arial" panose="020B0604020202020204" pitchFamily="34" charset="0"/>
                      </a:endParaRPr>
                    </a:p>
                    <a:p>
                      <a:pPr algn="l">
                        <a:buNone/>
                      </a:pPr>
                      <a:r>
                        <a:rPr lang="zh-CN" altLang="en-US" sz="1100" dirty="0">
                          <a:solidFill>
                            <a:srgbClr val="000000"/>
                          </a:solidFill>
                          <a:latin typeface="Arial" panose="020B0604020202020204" pitchFamily="34" charset="0"/>
                          <a:cs typeface="Arial" panose="020B0604020202020204" pitchFamily="34" charset="0"/>
                        </a:rPr>
                        <a:t>完成度 </a:t>
                      </a:r>
                      <a:r>
                        <a:rPr lang="en-US" sz="1100" dirty="0">
                          <a:solidFill>
                            <a:srgbClr val="000000"/>
                          </a:solidFill>
                          <a:latin typeface="Arial" panose="020B0604020202020204" pitchFamily="34" charset="0"/>
                          <a:cs typeface="Arial" panose="020B0604020202020204" pitchFamily="34" charset="0"/>
                        </a:rPr>
                        <a:t>97</a:t>
                      </a:r>
                      <a:endParaRPr lang="en-US" altLang="en-US" sz="1100" dirty="0">
                        <a:solidFill>
                          <a:srgbClr val="000000"/>
                        </a:solidFill>
                        <a:latin typeface="微软雅黑" panose="020B0503020204020204" charset="-122"/>
                        <a:ea typeface="微软雅黑" panose="020B0503020204020204" charset="-122"/>
                        <a:cs typeface="微软雅黑" panose="020B0503020204020204" charset="-122"/>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90</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92</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93</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92</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91</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tc>
                  <a:txBody>
                    <a:bodyPr/>
                    <a:lstStyle/>
                    <a:p>
                      <a:pPr algn="l">
                        <a:buNone/>
                      </a:pPr>
                      <a:r>
                        <a:rPr lang="en-US" sz="1100">
                          <a:solidFill>
                            <a:srgbClr val="000000"/>
                          </a:solidFill>
                          <a:latin typeface="Arial" panose="020B0604020202020204" pitchFamily="34" charset="0"/>
                          <a:cs typeface="Arial" panose="020B0604020202020204" pitchFamily="34" charset="0"/>
                        </a:rPr>
                        <a:t>——</a:t>
                      </a:r>
                      <a:endParaRPr lang="en-US" altLang="en-US" sz="110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tc>
                  <a:txBody>
                    <a:bodyPr/>
                    <a:lstStyle/>
                    <a:p>
                      <a:pPr algn="l">
                        <a:buNone/>
                      </a:pPr>
                      <a:r>
                        <a:rPr lang="en-US" sz="1100" dirty="0">
                          <a:solidFill>
                            <a:srgbClr val="000000"/>
                          </a:solidFill>
                          <a:latin typeface="Arial" panose="020B0604020202020204" pitchFamily="34" charset="0"/>
                          <a:cs typeface="Arial" panose="020B0604020202020204" pitchFamily="34" charset="0"/>
                        </a:rPr>
                        <a:t>93.6</a:t>
                      </a:r>
                      <a:endParaRPr lang="en-US" altLang="en-US" sz="1100"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FD1"/>
                    </a:solidFill>
                  </a:tcPr>
                </a:tc>
                <a:extLst>
                  <a:ext uri="{0D108BD9-81ED-4DB2-BD59-A6C34878D82A}">
                    <a16:rowId xmlns:a16="http://schemas.microsoft.com/office/drawing/2014/main" val="10005"/>
                  </a:ext>
                </a:extLst>
              </a:tr>
            </a:tbl>
          </a:graphicData>
        </a:graphic>
      </p:graphicFrame>
      <p:sp>
        <p:nvSpPr>
          <p:cNvPr id="2" name="文本框 1"/>
          <p:cNvSpPr txBox="1"/>
          <p:nvPr/>
        </p:nvSpPr>
        <p:spPr>
          <a:xfrm>
            <a:off x="2355713" y="5708341"/>
            <a:ext cx="6303146"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chemeClr val="tx1"/>
                </a:solidFill>
                <a:effectLst/>
                <a:uFillTx/>
                <a:latin typeface="+mj-ea"/>
                <a:ea typeface="+mj-ea"/>
                <a:cs typeface="Calibri" panose="020F0502020204030204"/>
                <a:sym typeface="Calibri" panose="020F0502020204030204"/>
              </a:rPr>
              <a:t>计算方式</a:t>
            </a:r>
            <a:r>
              <a:rPr kumimoji="0" lang="en-US" altLang="zh-CN" sz="1800" b="0" i="0" u="none" strike="noStrike" cap="none" spc="0" normalizeH="0" baseline="0" dirty="0">
                <a:ln>
                  <a:noFill/>
                </a:ln>
                <a:solidFill>
                  <a:schemeClr val="tx1"/>
                </a:solidFill>
                <a:effectLst/>
                <a:uFillTx/>
                <a:latin typeface="+mj-ea"/>
                <a:ea typeface="+mj-ea"/>
                <a:cs typeface="Calibri" panose="020F0502020204030204"/>
                <a:sym typeface="Calibri" panose="020F0502020204030204"/>
              </a:rPr>
              <a:t>=</a:t>
            </a:r>
            <a:r>
              <a:rPr kumimoji="0" lang="zh-CN" altLang="en-US" sz="1800" b="0" i="0" u="none" strike="noStrike" cap="none" spc="0" normalizeH="0" baseline="0" dirty="0">
                <a:ln>
                  <a:noFill/>
                </a:ln>
                <a:solidFill>
                  <a:schemeClr val="tx1"/>
                </a:solidFill>
                <a:effectLst/>
                <a:uFillTx/>
                <a:latin typeface="+mj-ea"/>
                <a:ea typeface="+mj-ea"/>
                <a:cs typeface="Calibri" panose="020F0502020204030204"/>
                <a:sym typeface="Calibri" panose="020F0502020204030204"/>
              </a:rPr>
              <a:t>自评</a:t>
            </a:r>
            <a:r>
              <a:rPr kumimoji="0" lang="en-US" altLang="zh-CN" sz="1800" b="0" i="0" u="none" strike="noStrike" cap="none" spc="0" normalizeH="0" baseline="0" dirty="0">
                <a:ln>
                  <a:noFill/>
                </a:ln>
                <a:solidFill>
                  <a:schemeClr val="tx1"/>
                </a:solidFill>
                <a:effectLst/>
                <a:uFillTx/>
                <a:latin typeface="+mj-ea"/>
                <a:ea typeface="+mj-ea"/>
                <a:cs typeface="Calibri" panose="020F0502020204030204"/>
                <a:sym typeface="Calibri" panose="020F0502020204030204"/>
              </a:rPr>
              <a:t>*0.2</a:t>
            </a:r>
            <a:r>
              <a:rPr lang="en-US" altLang="zh-CN" dirty="0">
                <a:solidFill>
                  <a:schemeClr val="tx1"/>
                </a:solidFill>
                <a:latin typeface="+mj-ea"/>
                <a:ea typeface="+mj-ea"/>
              </a:rPr>
              <a:t>+(</a:t>
            </a:r>
            <a:r>
              <a:rPr lang="zh-CN" altLang="en-US" dirty="0">
                <a:solidFill>
                  <a:schemeClr val="tx1"/>
                </a:solidFill>
                <a:latin typeface="+mj-ea"/>
                <a:ea typeface="+mj-ea"/>
              </a:rPr>
              <a:t>互评</a:t>
            </a:r>
            <a:r>
              <a:rPr lang="en-US" altLang="zh-CN" dirty="0">
                <a:solidFill>
                  <a:schemeClr val="tx1"/>
                </a:solidFill>
                <a:latin typeface="+mj-ea"/>
                <a:ea typeface="+mj-ea"/>
              </a:rPr>
              <a:t>*0.4)+</a:t>
            </a:r>
            <a:r>
              <a:rPr lang="zh-CN" altLang="en-US" dirty="0">
                <a:solidFill>
                  <a:schemeClr val="tx1"/>
                </a:solidFill>
                <a:latin typeface="+mj-ea"/>
                <a:ea typeface="+mj-ea"/>
              </a:rPr>
              <a:t>完成度</a:t>
            </a:r>
            <a:r>
              <a:rPr lang="en-US" altLang="zh-CN" dirty="0">
                <a:solidFill>
                  <a:schemeClr val="tx1"/>
                </a:solidFill>
                <a:latin typeface="+mj-ea"/>
                <a:ea typeface="+mj-ea"/>
              </a:rPr>
              <a:t>*0.4</a:t>
            </a:r>
            <a:endParaRPr kumimoji="0" lang="zh-CN" altLang="en-US" sz="1800" b="0" i="0" u="none" strike="noStrike" cap="none" spc="0" normalizeH="0" baseline="0" dirty="0">
              <a:ln>
                <a:noFill/>
              </a:ln>
              <a:solidFill>
                <a:schemeClr val="tx1"/>
              </a:solidFill>
              <a:effectLst/>
              <a:uFillTx/>
              <a:latin typeface="+mj-ea"/>
              <a:ea typeface="+mj-ea"/>
              <a:cs typeface="Calibri" panose="020F0502020204030204"/>
              <a:sym typeface="Calibri" panose="020F0502020204030204"/>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2" name="PA_标题 1"/>
          <p:cNvSpPr txBox="1"/>
          <p:nvPr/>
        </p:nvSpPr>
        <p:spPr>
          <a:xfrm>
            <a:off x="997717" y="2796265"/>
            <a:ext cx="10361853" cy="1470026"/>
          </a:xfrm>
          <a:prstGeom prst="rect">
            <a:avLst/>
          </a:prstGeom>
          <a:ln w="12700">
            <a:miter lim="400000"/>
          </a:ln>
        </p:spPr>
        <p:txBody>
          <a:bodyPr lIns="45719" rIns="45719">
            <a:normAutofit/>
          </a:bodyPr>
          <a:lstStyle/>
          <a:p>
            <a:pPr algn="ctr">
              <a:defRPr sz="6800">
                <a:solidFill>
                  <a:srgbClr val="FE9F0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t>谢谢观看</a:t>
            </a:r>
            <a:r>
              <a:rPr dirty="0">
                <a:solidFill>
                  <a:schemeClr val="accent3"/>
                </a:solidFill>
              </a:rPr>
              <a:t>!</a:t>
            </a:r>
          </a:p>
        </p:txBody>
      </p:sp>
      <p:grpSp>
        <p:nvGrpSpPr>
          <p:cNvPr id="1090" name="Group 38"/>
          <p:cNvGrpSpPr/>
          <p:nvPr/>
        </p:nvGrpSpPr>
        <p:grpSpPr>
          <a:xfrm>
            <a:off x="5390680" y="5890640"/>
            <a:ext cx="1575060" cy="160805"/>
            <a:chOff x="0" y="0"/>
            <a:chExt cx="1575059" cy="160804"/>
          </a:xfrm>
        </p:grpSpPr>
        <p:sp>
          <p:nvSpPr>
            <p:cNvPr id="1084" name="Oval 31"/>
            <p:cNvSpPr/>
            <p:nvPr/>
          </p:nvSpPr>
          <p:spPr>
            <a:xfrm flipH="1">
              <a:off x="1414257" y="0"/>
              <a:ext cx="160803" cy="160805"/>
            </a:xfrm>
            <a:prstGeom prst="ellipse">
              <a:avLst/>
            </a:prstGeom>
            <a:solidFill>
              <a:srgbClr val="FE9F00"/>
            </a:solidFill>
            <a:ln w="12700" cap="flat">
              <a:noFill/>
              <a:miter lim="400000"/>
            </a:ln>
            <a:effectLst/>
          </p:spPr>
          <p:txBody>
            <a:bodyPr wrap="square" lIns="45719" tIns="45719" rIns="45719" bIns="45719" numCol="1" anchor="ctr">
              <a:noAutofit/>
            </a:bodyPr>
            <a:lstStyle/>
            <a:p>
              <a:pPr algn="ctr">
                <a:defRPr>
                  <a:solidFill>
                    <a:srgbClr val="18D2A6"/>
                  </a:solidFill>
                </a:defRPr>
              </a:pPr>
              <a:endParaRPr/>
            </a:p>
          </p:txBody>
        </p:sp>
        <p:sp>
          <p:nvSpPr>
            <p:cNvPr id="1085" name="Oval 32"/>
            <p:cNvSpPr/>
            <p:nvPr/>
          </p:nvSpPr>
          <p:spPr>
            <a:xfrm flipH="1">
              <a:off x="1131404" y="0"/>
              <a:ext cx="160803" cy="160805"/>
            </a:xfrm>
            <a:prstGeom prst="ellipse">
              <a:avLst/>
            </a:prstGeom>
            <a:solidFill>
              <a:srgbClr val="FE9F00"/>
            </a:solidFill>
            <a:ln w="12700" cap="flat">
              <a:noFill/>
              <a:miter lim="400000"/>
            </a:ln>
            <a:effectLst/>
          </p:spPr>
          <p:txBody>
            <a:bodyPr wrap="square" lIns="45719" tIns="45719" rIns="45719" bIns="45719" numCol="1" anchor="ctr">
              <a:noAutofit/>
            </a:bodyPr>
            <a:lstStyle/>
            <a:p>
              <a:pPr algn="ctr">
                <a:defRPr>
                  <a:solidFill>
                    <a:srgbClr val="18D2A6"/>
                  </a:solidFill>
                </a:defRPr>
              </a:pPr>
              <a:endParaRPr/>
            </a:p>
          </p:txBody>
        </p:sp>
        <p:sp>
          <p:nvSpPr>
            <p:cNvPr id="1086" name="Oval 33"/>
            <p:cNvSpPr/>
            <p:nvPr/>
          </p:nvSpPr>
          <p:spPr>
            <a:xfrm flipH="1">
              <a:off x="848554" y="0"/>
              <a:ext cx="160803" cy="160805"/>
            </a:xfrm>
            <a:prstGeom prst="ellipse">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18D2A6"/>
                  </a:solidFill>
                </a:defRPr>
              </a:pPr>
              <a:endParaRPr/>
            </a:p>
          </p:txBody>
        </p:sp>
        <p:sp>
          <p:nvSpPr>
            <p:cNvPr id="1087" name="Oval 34"/>
            <p:cNvSpPr/>
            <p:nvPr/>
          </p:nvSpPr>
          <p:spPr>
            <a:xfrm flipH="1">
              <a:off x="565701" y="0"/>
              <a:ext cx="160803" cy="160805"/>
            </a:xfrm>
            <a:prstGeom prst="ellipse">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18D2A6"/>
                  </a:solidFill>
                </a:defRPr>
              </a:pPr>
              <a:endParaRPr/>
            </a:p>
          </p:txBody>
        </p:sp>
        <p:sp>
          <p:nvSpPr>
            <p:cNvPr id="1088" name="Oval 35"/>
            <p:cNvSpPr/>
            <p:nvPr/>
          </p:nvSpPr>
          <p:spPr>
            <a:xfrm flipH="1">
              <a:off x="282848" y="0"/>
              <a:ext cx="160803" cy="160805"/>
            </a:xfrm>
            <a:prstGeom prst="ellipse">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18D2A6"/>
                  </a:solidFill>
                </a:defRPr>
              </a:pPr>
              <a:endParaRPr/>
            </a:p>
          </p:txBody>
        </p:sp>
        <p:sp>
          <p:nvSpPr>
            <p:cNvPr id="1089" name="Oval 36"/>
            <p:cNvSpPr/>
            <p:nvPr/>
          </p:nvSpPr>
          <p:spPr>
            <a:xfrm flipH="1">
              <a:off x="0" y="0"/>
              <a:ext cx="160803" cy="160805"/>
            </a:xfrm>
            <a:prstGeom prst="ellipse">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18D2A6"/>
                  </a:solidFill>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1000"/>
                                  </p:stCondLst>
                                  <p:childTnLst>
                                    <p:set>
                                      <p:cBhvr>
                                        <p:cTn id="6" dur="indefinite" fill="hold"/>
                                        <p:tgtEl>
                                          <p:spTgt spid="1082"/>
                                        </p:tgtEl>
                                        <p:attrNameLst>
                                          <p:attrName>style.visibility</p:attrName>
                                        </p:attrNameLst>
                                      </p:cBhvr>
                                      <p:to>
                                        <p:strVal val="visible"/>
                                      </p:to>
                                    </p:set>
                                    <p:anim calcmode="lin" valueType="num">
                                      <p:cBhvr>
                                        <p:cTn id="7" dur="750" fill="hold"/>
                                        <p:tgtEl>
                                          <p:spTgt spid="1082"/>
                                        </p:tgtEl>
                                        <p:attrNameLst>
                                          <p:attrName>ppt_x</p:attrName>
                                        </p:attrNameLst>
                                      </p:cBhvr>
                                      <p:tavLst>
                                        <p:tav tm="0">
                                          <p:val>
                                            <p:strVal val="#ppt_x"/>
                                          </p:val>
                                        </p:tav>
                                        <p:tav tm="100000">
                                          <p:val>
                                            <p:strVal val="#ppt_x"/>
                                          </p:val>
                                        </p:tav>
                                      </p:tavLst>
                                    </p:anim>
                                    <p:anim calcmode="lin" valueType="num">
                                      <p:cBhvr>
                                        <p:cTn id="8" dur="750" fill="hold"/>
                                        <p:tgtEl>
                                          <p:spTgt spid="1082"/>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3" nodeType="afterEffect">
                                  <p:stCondLst>
                                    <p:cond delay="0"/>
                                  </p:stCondLst>
                                  <p:childTnLst>
                                    <p:set>
                                      <p:cBhvr>
                                        <p:cTn id="11" dur="indefinite" fill="hold"/>
                                        <p:tgtEl>
                                          <p:spTgt spid="1090"/>
                                        </p:tgtEl>
                                        <p:attrNameLst>
                                          <p:attrName>style.visibility</p:attrName>
                                        </p:attrNameLst>
                                      </p:cBhvr>
                                      <p:to>
                                        <p:strVal val="visible"/>
                                      </p:to>
                                    </p:set>
                                    <p:anim calcmode="lin" valueType="num">
                                      <p:cBhvr>
                                        <p:cTn id="12" dur="750" fill="hold"/>
                                        <p:tgtEl>
                                          <p:spTgt spid="1090"/>
                                        </p:tgtEl>
                                        <p:attrNameLst>
                                          <p:attrName>ppt_x</p:attrName>
                                        </p:attrNameLst>
                                      </p:cBhvr>
                                      <p:tavLst>
                                        <p:tav tm="0">
                                          <p:val>
                                            <p:strVal val="#ppt_x"/>
                                          </p:val>
                                        </p:tav>
                                        <p:tav tm="100000">
                                          <p:val>
                                            <p:strVal val="#ppt_x"/>
                                          </p:val>
                                        </p:tav>
                                      </p:tavLst>
                                    </p:anim>
                                    <p:anim calcmode="lin" valueType="num">
                                      <p:cBhvr>
                                        <p:cTn id="13" dur="750" fill="hold"/>
                                        <p:tgtEl>
                                          <p:spTgt spid="10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2" grpId="1" animBg="1" advAuto="0"/>
      <p:bldP spid="1090" grpId="3"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5" name="组合 2"/>
          <p:cNvGrpSpPr/>
          <p:nvPr/>
        </p:nvGrpSpPr>
        <p:grpSpPr>
          <a:xfrm>
            <a:off x="-1391954" y="426927"/>
            <a:ext cx="7519990" cy="984875"/>
            <a:chOff x="0" y="-1"/>
            <a:chExt cx="7519989" cy="984872"/>
          </a:xfrm>
        </p:grpSpPr>
        <p:sp>
          <p:nvSpPr>
            <p:cNvPr id="459"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464" name="组合 1"/>
            <p:cNvGrpSpPr/>
            <p:nvPr/>
          </p:nvGrpSpPr>
          <p:grpSpPr>
            <a:xfrm>
              <a:off x="1875760" y="-1"/>
              <a:ext cx="3249350" cy="984872"/>
              <a:chOff x="42976" y="0"/>
              <a:chExt cx="3249350" cy="984868"/>
            </a:xfrm>
          </p:grpSpPr>
          <p:sp>
            <p:nvSpPr>
              <p:cNvPr id="460" name="矩形 3"/>
              <p:cNvSpPr txBox="1"/>
              <p:nvPr/>
            </p:nvSpPr>
            <p:spPr>
              <a:xfrm>
                <a:off x="659243" y="0"/>
                <a:ext cx="2633083" cy="98486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i="0" dirty="0">
                    <a:solidFill>
                      <a:srgbClr val="B4B4B4"/>
                    </a:solidFill>
                    <a:effectLst/>
                  </a:rPr>
                  <a:t>1.3 UML</a:t>
                </a:r>
                <a:r>
                  <a:rPr lang="zh-CN" altLang="en-US" b="1" i="0" dirty="0">
                    <a:solidFill>
                      <a:srgbClr val="B4B4B4"/>
                    </a:solidFill>
                    <a:effectLst/>
                  </a:rPr>
                  <a:t>的事务</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463" name="组合 26"/>
              <p:cNvGrpSpPr/>
              <p:nvPr/>
            </p:nvGrpSpPr>
            <p:grpSpPr>
              <a:xfrm>
                <a:off x="42976" y="59689"/>
                <a:ext cx="248286" cy="383858"/>
                <a:chOff x="42976" y="20459"/>
                <a:chExt cx="248284" cy="383856"/>
              </a:xfrm>
            </p:grpSpPr>
            <p:sp>
              <p:nvSpPr>
                <p:cNvPr id="461"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462"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5" name="文本框 4"/>
          <p:cNvSpPr txBox="1"/>
          <p:nvPr/>
        </p:nvSpPr>
        <p:spPr>
          <a:xfrm>
            <a:off x="365706" y="1163080"/>
            <a:ext cx="10075753" cy="57554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2800" dirty="0">
                <a:solidFill>
                  <a:schemeClr val="accent2">
                    <a:lumMod val="75000"/>
                  </a:schemeClr>
                </a:solidFill>
                <a:latin typeface="+mj-lt"/>
              </a:rPr>
              <a:t>UML</a:t>
            </a:r>
            <a:r>
              <a:rPr lang="zh-CN" altLang="en-US" sz="2800" dirty="0">
                <a:solidFill>
                  <a:schemeClr val="accent2">
                    <a:lumMod val="75000"/>
                  </a:schemeClr>
                </a:solidFill>
                <a:latin typeface="+mj-lt"/>
              </a:rPr>
              <a:t>包含</a:t>
            </a:r>
            <a:r>
              <a:rPr lang="en-US" altLang="zh-CN" sz="2800" dirty="0">
                <a:solidFill>
                  <a:schemeClr val="accent2">
                    <a:lumMod val="75000"/>
                  </a:schemeClr>
                </a:solidFill>
                <a:latin typeface="+mj-lt"/>
              </a:rPr>
              <a:t>4</a:t>
            </a:r>
            <a:r>
              <a:rPr lang="zh-CN" altLang="en-US" sz="2800" dirty="0">
                <a:solidFill>
                  <a:schemeClr val="accent2">
                    <a:lumMod val="75000"/>
                  </a:schemeClr>
                </a:solidFill>
                <a:latin typeface="+mj-lt"/>
              </a:rPr>
              <a:t>种事物</a:t>
            </a:r>
            <a:r>
              <a:rPr lang="en-US" altLang="zh-CN" sz="2800" dirty="0">
                <a:solidFill>
                  <a:schemeClr val="accent2">
                    <a:lumMod val="75000"/>
                  </a:schemeClr>
                </a:solidFill>
                <a:latin typeface="+mj-lt"/>
              </a:rPr>
              <a:t>:</a:t>
            </a:r>
            <a:r>
              <a:rPr lang="zh-CN" altLang="en-US" sz="2800" dirty="0">
                <a:solidFill>
                  <a:schemeClr val="accent2">
                    <a:lumMod val="75000"/>
                  </a:schemeClr>
                </a:solidFill>
                <a:latin typeface="+mj-lt"/>
              </a:rPr>
              <a:t>构件事物、行为事物、分组事物和注释事物。</a:t>
            </a:r>
            <a:endParaRPr lang="en-US" altLang="zh-CN" sz="2800" dirty="0">
              <a:solidFill>
                <a:schemeClr val="accent2">
                  <a:lumMod val="75000"/>
                </a:schemeClr>
              </a:solidFill>
              <a:latin typeface="+mj-lt"/>
            </a:endParaRPr>
          </a:p>
          <a:p>
            <a:r>
              <a:rPr lang="en-US" altLang="zh-CN" sz="2400" dirty="0">
                <a:solidFill>
                  <a:schemeClr val="tx1"/>
                </a:solidFill>
                <a:latin typeface="+mj-lt"/>
              </a:rPr>
              <a:t>1.</a:t>
            </a:r>
            <a:r>
              <a:rPr lang="zh-CN" altLang="en-US" sz="2400" dirty="0">
                <a:solidFill>
                  <a:schemeClr val="tx1"/>
                </a:solidFill>
                <a:latin typeface="+mj-lt"/>
              </a:rPr>
              <a:t>构件事物</a:t>
            </a:r>
            <a:endParaRPr lang="en-US" altLang="zh-CN" sz="2400" dirty="0">
              <a:solidFill>
                <a:schemeClr val="tx1"/>
              </a:solidFill>
              <a:latin typeface="+mj-lt"/>
            </a:endParaRPr>
          </a:p>
          <a:p>
            <a:r>
              <a:rPr lang="zh-CN" altLang="en-US" sz="2000" dirty="0">
                <a:solidFill>
                  <a:schemeClr val="tx1"/>
                </a:solidFill>
                <a:latin typeface="+mj-lt"/>
              </a:rPr>
              <a:t>构件事物是</a:t>
            </a:r>
            <a:r>
              <a:rPr lang="en-US" altLang="zh-CN" sz="2000" dirty="0">
                <a:solidFill>
                  <a:schemeClr val="tx1"/>
                </a:solidFill>
                <a:latin typeface="+mj-lt"/>
              </a:rPr>
              <a:t>UML</a:t>
            </a:r>
            <a:r>
              <a:rPr lang="zh-CN" altLang="en-US" sz="2000" dirty="0">
                <a:solidFill>
                  <a:schemeClr val="tx1"/>
                </a:solidFill>
                <a:latin typeface="+mj-lt"/>
              </a:rPr>
              <a:t>模型的静态部分</a:t>
            </a:r>
            <a:r>
              <a:rPr lang="en-US" altLang="zh-CN" sz="2000" dirty="0">
                <a:solidFill>
                  <a:schemeClr val="tx1"/>
                </a:solidFill>
                <a:latin typeface="+mj-lt"/>
              </a:rPr>
              <a:t>,</a:t>
            </a:r>
            <a:r>
              <a:rPr lang="zh-CN" altLang="en-US" sz="2000" dirty="0">
                <a:solidFill>
                  <a:schemeClr val="tx1"/>
                </a:solidFill>
                <a:latin typeface="+mj-lt"/>
              </a:rPr>
              <a:t>描述概念或物理元素。它包括以下几种：类，接口，协作，用例，构件，节点。</a:t>
            </a:r>
            <a:endParaRPr lang="en-US" altLang="zh-CN" sz="2000" dirty="0">
              <a:solidFill>
                <a:schemeClr val="tx1"/>
              </a:solidFill>
              <a:latin typeface="+mj-lt"/>
            </a:endParaRPr>
          </a:p>
          <a:p>
            <a:r>
              <a:rPr lang="en-US" altLang="zh-CN" sz="2400" dirty="0">
                <a:solidFill>
                  <a:schemeClr val="tx1"/>
                </a:solidFill>
                <a:latin typeface="+mj-lt"/>
              </a:rPr>
              <a:t>2.</a:t>
            </a:r>
            <a:r>
              <a:rPr lang="zh-CN" altLang="en-US" sz="2400" dirty="0">
                <a:solidFill>
                  <a:schemeClr val="tx1"/>
                </a:solidFill>
                <a:latin typeface="+mj-lt"/>
              </a:rPr>
              <a:t>行为事物</a:t>
            </a:r>
            <a:endParaRPr lang="en-US" altLang="zh-CN" sz="2400" dirty="0">
              <a:solidFill>
                <a:schemeClr val="tx1"/>
              </a:solidFill>
              <a:latin typeface="+mj-lt"/>
            </a:endParaRPr>
          </a:p>
          <a:p>
            <a:r>
              <a:rPr lang="zh-CN" altLang="en-US" sz="2000" dirty="0">
                <a:solidFill>
                  <a:schemeClr val="tx1"/>
                </a:solidFill>
                <a:latin typeface="+mj-lt"/>
              </a:rPr>
              <a:t>行为事物是</a:t>
            </a:r>
            <a:r>
              <a:rPr lang="en-US" altLang="zh-CN" sz="2000" dirty="0">
                <a:solidFill>
                  <a:schemeClr val="tx1"/>
                </a:solidFill>
                <a:latin typeface="+mj-lt"/>
              </a:rPr>
              <a:t>UML</a:t>
            </a:r>
            <a:r>
              <a:rPr lang="zh-CN" altLang="en-US" sz="2000" dirty="0">
                <a:solidFill>
                  <a:schemeClr val="tx1"/>
                </a:solidFill>
                <a:latin typeface="+mj-lt"/>
              </a:rPr>
              <a:t>模型图的动态部分</a:t>
            </a:r>
            <a:r>
              <a:rPr lang="en-US" altLang="zh-CN" sz="2000" dirty="0">
                <a:solidFill>
                  <a:schemeClr val="tx1"/>
                </a:solidFill>
                <a:latin typeface="+mj-lt"/>
              </a:rPr>
              <a:t>,</a:t>
            </a:r>
            <a:r>
              <a:rPr lang="zh-CN" altLang="en-US" sz="2000" dirty="0">
                <a:solidFill>
                  <a:schemeClr val="tx1"/>
                </a:solidFill>
                <a:latin typeface="+mj-lt"/>
              </a:rPr>
              <a:t>描述跨越空间和时间的行为</a:t>
            </a:r>
            <a:r>
              <a:rPr lang="en-US" altLang="zh-CN" sz="2000" dirty="0">
                <a:solidFill>
                  <a:schemeClr val="tx1"/>
                </a:solidFill>
                <a:latin typeface="+mj-lt"/>
              </a:rPr>
              <a:t>,</a:t>
            </a:r>
            <a:r>
              <a:rPr lang="zh-CN" altLang="en-US" sz="2000" dirty="0">
                <a:solidFill>
                  <a:schemeClr val="tx1"/>
                </a:solidFill>
                <a:latin typeface="+mj-lt"/>
              </a:rPr>
              <a:t>主要包括以下两部分。</a:t>
            </a:r>
            <a:endParaRPr lang="en-US" altLang="zh-CN" sz="2000" dirty="0">
              <a:solidFill>
                <a:schemeClr val="tx1"/>
              </a:solidFill>
              <a:latin typeface="+mj-lt"/>
            </a:endParaRPr>
          </a:p>
          <a:p>
            <a:r>
              <a:rPr lang="en-US" altLang="zh-CN" sz="2000" dirty="0">
                <a:solidFill>
                  <a:schemeClr val="tx1"/>
                </a:solidFill>
                <a:latin typeface="+mj-lt"/>
              </a:rPr>
              <a:t>1)</a:t>
            </a:r>
            <a:r>
              <a:rPr lang="zh-CN" altLang="en-US" sz="2000" dirty="0">
                <a:solidFill>
                  <a:schemeClr val="tx1"/>
                </a:solidFill>
                <a:latin typeface="+mj-lt"/>
              </a:rPr>
              <a:t>交互</a:t>
            </a:r>
            <a:endParaRPr lang="en-US" altLang="zh-CN" sz="2000" dirty="0">
              <a:solidFill>
                <a:schemeClr val="tx1"/>
              </a:solidFill>
              <a:latin typeface="+mj-lt"/>
            </a:endParaRPr>
          </a:p>
          <a:p>
            <a:r>
              <a:rPr lang="zh-CN" altLang="en-US" sz="2000" dirty="0">
                <a:solidFill>
                  <a:schemeClr val="tx1"/>
                </a:solidFill>
                <a:latin typeface="+mj-lt"/>
              </a:rPr>
              <a:t>  实现某功能的一组构件事物之间的消息的集合</a:t>
            </a:r>
            <a:r>
              <a:rPr lang="en-US" altLang="zh-CN" sz="2000" dirty="0">
                <a:solidFill>
                  <a:schemeClr val="tx1"/>
                </a:solidFill>
                <a:latin typeface="+mj-lt"/>
              </a:rPr>
              <a:t>,</a:t>
            </a:r>
            <a:r>
              <a:rPr lang="zh-CN" altLang="en-US" sz="2000" dirty="0">
                <a:solidFill>
                  <a:schemeClr val="tx1"/>
                </a:solidFill>
                <a:latin typeface="+mj-lt"/>
              </a:rPr>
              <a:t>涉及消息、动作序列、链接。</a:t>
            </a:r>
            <a:endParaRPr lang="en-US" altLang="zh-CN" sz="2000" dirty="0">
              <a:solidFill>
                <a:schemeClr val="tx1"/>
              </a:solidFill>
              <a:latin typeface="+mj-lt"/>
            </a:endParaRPr>
          </a:p>
          <a:p>
            <a:r>
              <a:rPr lang="en-US" altLang="zh-CN" sz="2000" dirty="0">
                <a:solidFill>
                  <a:schemeClr val="tx1"/>
                </a:solidFill>
                <a:latin typeface="+mj-lt"/>
              </a:rPr>
              <a:t>2)</a:t>
            </a:r>
            <a:r>
              <a:rPr lang="zh-CN" altLang="en-US" sz="2000" dirty="0">
                <a:solidFill>
                  <a:schemeClr val="tx1"/>
                </a:solidFill>
                <a:latin typeface="+mj-lt"/>
              </a:rPr>
              <a:t>状态机</a:t>
            </a:r>
            <a:endParaRPr lang="en-US" altLang="zh-CN" sz="2000" dirty="0">
              <a:solidFill>
                <a:schemeClr val="tx1"/>
              </a:solidFill>
              <a:latin typeface="+mj-lt"/>
            </a:endParaRPr>
          </a:p>
          <a:p>
            <a:r>
              <a:rPr lang="zh-CN" altLang="en-US" sz="2000" dirty="0">
                <a:solidFill>
                  <a:schemeClr val="tx1"/>
                </a:solidFill>
                <a:latin typeface="+mj-lt"/>
              </a:rPr>
              <a:t>  描述事物或交互在生命周期内响应事件所经历的状态序列。</a:t>
            </a:r>
            <a:endParaRPr lang="en-US" altLang="zh-CN" sz="2000" dirty="0">
              <a:solidFill>
                <a:schemeClr val="tx1"/>
              </a:solidFill>
              <a:latin typeface="+mj-lt"/>
            </a:endParaRPr>
          </a:p>
          <a:p>
            <a:r>
              <a:rPr lang="en-US" altLang="zh-CN" sz="2400" dirty="0">
                <a:solidFill>
                  <a:schemeClr val="tx1"/>
                </a:solidFill>
                <a:latin typeface="+mj-lt"/>
              </a:rPr>
              <a:t>3.</a:t>
            </a:r>
            <a:r>
              <a:rPr lang="zh-CN" altLang="en-US" sz="2400" dirty="0">
                <a:solidFill>
                  <a:schemeClr val="tx1"/>
                </a:solidFill>
                <a:latin typeface="+mj-lt"/>
              </a:rPr>
              <a:t>分组事物</a:t>
            </a:r>
            <a:endParaRPr lang="en-US" altLang="zh-CN" sz="2400" dirty="0">
              <a:solidFill>
                <a:schemeClr val="tx1"/>
              </a:solidFill>
              <a:latin typeface="+mj-lt"/>
            </a:endParaRPr>
          </a:p>
          <a:p>
            <a:r>
              <a:rPr lang="zh-CN" altLang="en-US" sz="2000" dirty="0">
                <a:solidFill>
                  <a:schemeClr val="tx1"/>
                </a:solidFill>
                <a:latin typeface="+mj-lt"/>
              </a:rPr>
              <a:t>分组事物是</a:t>
            </a:r>
            <a:r>
              <a:rPr lang="en-US" altLang="zh-CN" sz="2000" dirty="0">
                <a:solidFill>
                  <a:schemeClr val="tx1"/>
                </a:solidFill>
                <a:latin typeface="+mj-lt"/>
              </a:rPr>
              <a:t>UML</a:t>
            </a:r>
            <a:r>
              <a:rPr lang="zh-CN" altLang="en-US" sz="2000" dirty="0">
                <a:solidFill>
                  <a:schemeClr val="tx1"/>
                </a:solidFill>
                <a:latin typeface="+mj-lt"/>
              </a:rPr>
              <a:t>模型图的组织部分</a:t>
            </a:r>
            <a:r>
              <a:rPr lang="en-US" altLang="zh-CN" sz="2000" dirty="0">
                <a:solidFill>
                  <a:schemeClr val="tx1"/>
                </a:solidFill>
                <a:latin typeface="+mj-lt"/>
              </a:rPr>
              <a:t>,</a:t>
            </a:r>
            <a:r>
              <a:rPr lang="zh-CN" altLang="en-US" sz="2000" dirty="0">
                <a:solidFill>
                  <a:schemeClr val="tx1"/>
                </a:solidFill>
                <a:latin typeface="+mj-lt"/>
              </a:rPr>
              <a:t>描述事物的组织结构</a:t>
            </a:r>
            <a:r>
              <a:rPr lang="en-US" altLang="zh-CN" sz="2000" dirty="0">
                <a:solidFill>
                  <a:schemeClr val="tx1"/>
                </a:solidFill>
                <a:latin typeface="+mj-lt"/>
              </a:rPr>
              <a:t>,</a:t>
            </a:r>
            <a:r>
              <a:rPr lang="zh-CN" altLang="en-US" sz="2000" dirty="0">
                <a:solidFill>
                  <a:schemeClr val="tx1"/>
                </a:solidFill>
                <a:latin typeface="+mj-lt"/>
              </a:rPr>
              <a:t>主要由包来实现。</a:t>
            </a:r>
            <a:endParaRPr lang="en-US" altLang="zh-CN" sz="2000" dirty="0">
              <a:solidFill>
                <a:schemeClr val="tx1"/>
              </a:solidFill>
              <a:latin typeface="+mj-lt"/>
            </a:endParaRPr>
          </a:p>
          <a:p>
            <a:r>
              <a:rPr lang="zh-CN" altLang="en-US" sz="2000" dirty="0">
                <a:solidFill>
                  <a:schemeClr val="tx1"/>
                </a:solidFill>
                <a:latin typeface="+mj-lt"/>
              </a:rPr>
              <a:t>包</a:t>
            </a:r>
            <a:r>
              <a:rPr lang="en-US" altLang="zh-CN" sz="2000" dirty="0">
                <a:solidFill>
                  <a:schemeClr val="tx1"/>
                </a:solidFill>
                <a:latin typeface="+mj-lt"/>
              </a:rPr>
              <a:t>:</a:t>
            </a:r>
            <a:r>
              <a:rPr lang="zh-CN" altLang="en-US" sz="2000" dirty="0">
                <a:solidFill>
                  <a:schemeClr val="tx1"/>
                </a:solidFill>
                <a:latin typeface="+mj-lt"/>
              </a:rPr>
              <a:t>把元素编程成组的机制。</a:t>
            </a:r>
            <a:endParaRPr lang="en-US" altLang="zh-CN" sz="2400" dirty="0">
              <a:solidFill>
                <a:schemeClr val="tx1"/>
              </a:solidFill>
              <a:latin typeface="+mj-lt"/>
            </a:endParaRPr>
          </a:p>
          <a:p>
            <a:r>
              <a:rPr lang="en-US" altLang="zh-CN" sz="2400" dirty="0">
                <a:solidFill>
                  <a:schemeClr val="tx1"/>
                </a:solidFill>
                <a:latin typeface="+mj-lt"/>
              </a:rPr>
              <a:t>4.</a:t>
            </a:r>
            <a:r>
              <a:rPr lang="zh-CN" altLang="en-US" sz="2400" dirty="0">
                <a:solidFill>
                  <a:schemeClr val="tx1"/>
                </a:solidFill>
                <a:latin typeface="+mj-lt"/>
              </a:rPr>
              <a:t>注释事物</a:t>
            </a:r>
            <a:endParaRPr lang="en-US" altLang="zh-CN" sz="2400" dirty="0">
              <a:solidFill>
                <a:schemeClr val="tx1"/>
              </a:solidFill>
              <a:latin typeface="+mj-lt"/>
            </a:endParaRPr>
          </a:p>
          <a:p>
            <a:r>
              <a:rPr lang="zh-CN" altLang="en-US" sz="2000" dirty="0">
                <a:solidFill>
                  <a:schemeClr val="tx1"/>
                </a:solidFill>
                <a:latin typeface="+mj-lt"/>
              </a:rPr>
              <a:t>注释事物是</a:t>
            </a:r>
            <a:r>
              <a:rPr lang="en-US" altLang="zh-CN" sz="2000" dirty="0">
                <a:solidFill>
                  <a:schemeClr val="tx1"/>
                </a:solidFill>
                <a:latin typeface="+mj-lt"/>
              </a:rPr>
              <a:t>UML</a:t>
            </a:r>
            <a:r>
              <a:rPr lang="zh-CN" altLang="en-US" sz="2000" dirty="0">
                <a:solidFill>
                  <a:schemeClr val="tx1"/>
                </a:solidFill>
                <a:latin typeface="+mj-lt"/>
              </a:rPr>
              <a:t>模型的解释部分</a:t>
            </a:r>
            <a:r>
              <a:rPr lang="en-US" altLang="zh-CN" sz="2000" dirty="0">
                <a:solidFill>
                  <a:schemeClr val="tx1"/>
                </a:solidFill>
                <a:latin typeface="+mj-lt"/>
              </a:rPr>
              <a:t>,</a:t>
            </a:r>
            <a:r>
              <a:rPr lang="zh-CN" altLang="en-US" sz="2000" dirty="0">
                <a:solidFill>
                  <a:schemeClr val="tx1"/>
                </a:solidFill>
                <a:latin typeface="+mj-lt"/>
              </a:rPr>
              <a:t>用来对模型中的元素进行说明</a:t>
            </a:r>
            <a:r>
              <a:rPr lang="en-US" altLang="zh-CN" sz="2000" dirty="0">
                <a:solidFill>
                  <a:schemeClr val="tx1"/>
                </a:solidFill>
                <a:latin typeface="+mj-lt"/>
              </a:rPr>
              <a:t>,</a:t>
            </a:r>
            <a:r>
              <a:rPr lang="zh-CN" altLang="en-US" sz="2000" dirty="0">
                <a:solidFill>
                  <a:schemeClr val="tx1"/>
                </a:solidFill>
                <a:latin typeface="+mj-lt"/>
              </a:rPr>
              <a:t>解释。</a:t>
            </a:r>
            <a:br>
              <a:rPr lang="en-US" altLang="zh-CN" sz="2000" dirty="0">
                <a:solidFill>
                  <a:schemeClr val="tx1"/>
                </a:solidFill>
                <a:latin typeface="+mj-lt"/>
              </a:rPr>
            </a:br>
            <a:r>
              <a:rPr lang="zh-CN" altLang="en-US" sz="2000" dirty="0">
                <a:solidFill>
                  <a:schemeClr val="tx1"/>
                </a:solidFill>
                <a:latin typeface="+mj-lt"/>
              </a:rPr>
              <a:t>注解</a:t>
            </a:r>
            <a:r>
              <a:rPr lang="en-US" altLang="zh-CN" sz="2000" dirty="0">
                <a:solidFill>
                  <a:schemeClr val="tx1"/>
                </a:solidFill>
                <a:latin typeface="+mj-lt"/>
              </a:rPr>
              <a:t>:</a:t>
            </a:r>
            <a:r>
              <a:rPr lang="zh-CN" altLang="en-US" sz="2000" dirty="0">
                <a:solidFill>
                  <a:schemeClr val="tx1"/>
                </a:solidFill>
                <a:latin typeface="+mj-lt"/>
              </a:rPr>
              <a:t>对元素进行约束或解释的简单符号</a:t>
            </a:r>
            <a:r>
              <a:rPr lang="zh-CN" altLang="en-US" sz="2400" dirty="0">
                <a:solidFill>
                  <a:schemeClr val="tx1"/>
                </a:solidFill>
                <a:latin typeface="+mj-lt"/>
              </a:rPr>
              <a:t>。</a:t>
            </a:r>
          </a:p>
          <a:p>
            <a:endParaRPr kumimoji="0" lang="zh-CN" altLang="en-US" sz="2000" i="0" u="none" strike="noStrike" cap="none" spc="0" normalizeH="0" baseline="0" dirty="0">
              <a:ln>
                <a:noFill/>
              </a:ln>
              <a:solidFill>
                <a:schemeClr val="tx1"/>
              </a:solidFill>
              <a:effectLst/>
              <a:uFillTx/>
              <a:latin typeface="+mj-lt"/>
              <a:sym typeface="Calibri" panose="020F0502020204030204"/>
            </a:endParaRP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childTnLst>
                                    <p:set>
                                      <p:cBhvr>
                                        <p:cTn id="6" dur="indefinite" fill="hold"/>
                                        <p:tgtEl>
                                          <p:spTgt spid="465"/>
                                        </p:tgtEl>
                                        <p:attrNameLst>
                                          <p:attrName>style.visibility</p:attrName>
                                        </p:attrNameLst>
                                      </p:cBhvr>
                                      <p:to>
                                        <p:strVal val="visible"/>
                                      </p:to>
                                    </p:set>
                                    <p:anim calcmode="lin" valueType="num">
                                      <p:cBhvr>
                                        <p:cTn id="7" dur="500" fill="hold"/>
                                        <p:tgtEl>
                                          <p:spTgt spid="465"/>
                                        </p:tgtEl>
                                        <p:attrNameLst>
                                          <p:attrName>ppt_x</p:attrName>
                                        </p:attrNameLst>
                                      </p:cBhvr>
                                      <p:tavLst>
                                        <p:tav tm="0">
                                          <p:val>
                                            <p:strVal val="#ppt_x"/>
                                          </p:val>
                                        </p:tav>
                                        <p:tav tm="100000">
                                          <p:val>
                                            <p:strVal val="#ppt_x"/>
                                          </p:val>
                                        </p:tav>
                                      </p:tavLst>
                                    </p:anim>
                                    <p:anim calcmode="lin" valueType="num">
                                      <p:cBhvr>
                                        <p:cTn id="8" dur="500" fill="hold"/>
                                        <p:tgtEl>
                                          <p:spTgt spid="4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barn(inVertical)">
                                      <p:cBhvr>
                                        <p:cTn id="13" dur="5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barn(inVertical)">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barn(inVertical)">
                                      <p:cBhvr>
                                        <p:cTn id="23" dur="500"/>
                                        <p:tgtEl>
                                          <p:spTgt spid="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barn(inVertical)">
                                      <p:cBhvr>
                                        <p:cTn id="28" dur="500"/>
                                        <p:tgtEl>
                                          <p:spTgt spid="5">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Effect transition="in" filter="barn(inVertical)">
                                      <p:cBhvr>
                                        <p:cTn id="33" dur="500"/>
                                        <p:tgtEl>
                                          <p:spTgt spid="5">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5">
                                            <p:txEl>
                                              <p:pRg st="5" end="5"/>
                                            </p:txEl>
                                          </p:spTgt>
                                        </p:tgtEl>
                                        <p:attrNameLst>
                                          <p:attrName>style.visibility</p:attrName>
                                        </p:attrNameLst>
                                      </p:cBhvr>
                                      <p:to>
                                        <p:strVal val="visible"/>
                                      </p:to>
                                    </p:set>
                                    <p:animEffect transition="in" filter="barn(inVertical)">
                                      <p:cBhvr>
                                        <p:cTn id="38" dur="500"/>
                                        <p:tgtEl>
                                          <p:spTgt spid="5">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barn(inVertical)">
                                      <p:cBhvr>
                                        <p:cTn id="43" dur="500"/>
                                        <p:tgtEl>
                                          <p:spTgt spid="5">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5">
                                            <p:txEl>
                                              <p:pRg st="7" end="7"/>
                                            </p:txEl>
                                          </p:spTgt>
                                        </p:tgtEl>
                                        <p:attrNameLst>
                                          <p:attrName>style.visibility</p:attrName>
                                        </p:attrNameLst>
                                      </p:cBhvr>
                                      <p:to>
                                        <p:strVal val="visible"/>
                                      </p:to>
                                    </p:set>
                                    <p:animEffect transition="in" filter="barn(inVertical)">
                                      <p:cBhvr>
                                        <p:cTn id="48" dur="500"/>
                                        <p:tgtEl>
                                          <p:spTgt spid="5">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5">
                                            <p:txEl>
                                              <p:pRg st="8" end="8"/>
                                            </p:txEl>
                                          </p:spTgt>
                                        </p:tgtEl>
                                        <p:attrNameLst>
                                          <p:attrName>style.visibility</p:attrName>
                                        </p:attrNameLst>
                                      </p:cBhvr>
                                      <p:to>
                                        <p:strVal val="visible"/>
                                      </p:to>
                                    </p:set>
                                    <p:animEffect transition="in" filter="barn(inVertical)">
                                      <p:cBhvr>
                                        <p:cTn id="53" dur="500"/>
                                        <p:tgtEl>
                                          <p:spTgt spid="5">
                                            <p:txEl>
                                              <p:pRg st="8" end="8"/>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nodeType="clickEffect">
                                  <p:stCondLst>
                                    <p:cond delay="0"/>
                                  </p:stCondLst>
                                  <p:childTnLst>
                                    <p:set>
                                      <p:cBhvr>
                                        <p:cTn id="57" dur="1" fill="hold">
                                          <p:stCondLst>
                                            <p:cond delay="0"/>
                                          </p:stCondLst>
                                        </p:cTn>
                                        <p:tgtEl>
                                          <p:spTgt spid="5">
                                            <p:txEl>
                                              <p:pRg st="9" end="9"/>
                                            </p:txEl>
                                          </p:spTgt>
                                        </p:tgtEl>
                                        <p:attrNameLst>
                                          <p:attrName>style.visibility</p:attrName>
                                        </p:attrNameLst>
                                      </p:cBhvr>
                                      <p:to>
                                        <p:strVal val="visible"/>
                                      </p:to>
                                    </p:set>
                                    <p:animEffect transition="in" filter="barn(inVertical)">
                                      <p:cBhvr>
                                        <p:cTn id="58" dur="500"/>
                                        <p:tgtEl>
                                          <p:spTgt spid="5">
                                            <p:txEl>
                                              <p:pRg st="9" end="9"/>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5">
                                            <p:txEl>
                                              <p:pRg st="10" end="10"/>
                                            </p:txEl>
                                          </p:spTgt>
                                        </p:tgtEl>
                                        <p:attrNameLst>
                                          <p:attrName>style.visibility</p:attrName>
                                        </p:attrNameLst>
                                      </p:cBhvr>
                                      <p:to>
                                        <p:strVal val="visible"/>
                                      </p:to>
                                    </p:set>
                                    <p:animEffect transition="in" filter="barn(inVertical)">
                                      <p:cBhvr>
                                        <p:cTn id="63" dur="500"/>
                                        <p:tgtEl>
                                          <p:spTgt spid="5">
                                            <p:txEl>
                                              <p:pRg st="10" end="1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nodeType="clickEffect">
                                  <p:stCondLst>
                                    <p:cond delay="0"/>
                                  </p:stCondLst>
                                  <p:childTnLst>
                                    <p:set>
                                      <p:cBhvr>
                                        <p:cTn id="67" dur="1" fill="hold">
                                          <p:stCondLst>
                                            <p:cond delay="0"/>
                                          </p:stCondLst>
                                        </p:cTn>
                                        <p:tgtEl>
                                          <p:spTgt spid="5">
                                            <p:txEl>
                                              <p:pRg st="11" end="11"/>
                                            </p:txEl>
                                          </p:spTgt>
                                        </p:tgtEl>
                                        <p:attrNameLst>
                                          <p:attrName>style.visibility</p:attrName>
                                        </p:attrNameLst>
                                      </p:cBhvr>
                                      <p:to>
                                        <p:strVal val="visible"/>
                                      </p:to>
                                    </p:set>
                                    <p:animEffect transition="in" filter="barn(inVertical)">
                                      <p:cBhvr>
                                        <p:cTn id="68" dur="500"/>
                                        <p:tgtEl>
                                          <p:spTgt spid="5">
                                            <p:txEl>
                                              <p:pRg st="11" end="1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nodeType="clickEffect">
                                  <p:stCondLst>
                                    <p:cond delay="0"/>
                                  </p:stCondLst>
                                  <p:childTnLst>
                                    <p:set>
                                      <p:cBhvr>
                                        <p:cTn id="72" dur="1" fill="hold">
                                          <p:stCondLst>
                                            <p:cond delay="0"/>
                                          </p:stCondLst>
                                        </p:cTn>
                                        <p:tgtEl>
                                          <p:spTgt spid="5">
                                            <p:txEl>
                                              <p:pRg st="12" end="12"/>
                                            </p:txEl>
                                          </p:spTgt>
                                        </p:tgtEl>
                                        <p:attrNameLst>
                                          <p:attrName>style.visibility</p:attrName>
                                        </p:attrNameLst>
                                      </p:cBhvr>
                                      <p:to>
                                        <p:strVal val="visible"/>
                                      </p:to>
                                    </p:set>
                                    <p:animEffect transition="in" filter="barn(inVertical)">
                                      <p:cBhvr>
                                        <p:cTn id="73" dur="500"/>
                                        <p:tgtEl>
                                          <p:spTgt spid="5">
                                            <p:txEl>
                                              <p:pRg st="12" end="1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nodeType="clickEffect">
                                  <p:stCondLst>
                                    <p:cond delay="0"/>
                                  </p:stCondLst>
                                  <p:childTnLst>
                                    <p:set>
                                      <p:cBhvr>
                                        <p:cTn id="77" dur="1" fill="hold">
                                          <p:stCondLst>
                                            <p:cond delay="0"/>
                                          </p:stCondLst>
                                        </p:cTn>
                                        <p:tgtEl>
                                          <p:spTgt spid="5">
                                            <p:txEl>
                                              <p:pRg st="13" end="13"/>
                                            </p:txEl>
                                          </p:spTgt>
                                        </p:tgtEl>
                                        <p:attrNameLst>
                                          <p:attrName>style.visibility</p:attrName>
                                        </p:attrNameLst>
                                      </p:cBhvr>
                                      <p:to>
                                        <p:strVal val="visible"/>
                                      </p:to>
                                    </p:set>
                                    <p:animEffect transition="in" filter="barn(inVertical)">
                                      <p:cBhvr>
                                        <p:cTn id="78"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 grpId="1"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5" name="组合 2"/>
          <p:cNvGrpSpPr/>
          <p:nvPr/>
        </p:nvGrpSpPr>
        <p:grpSpPr>
          <a:xfrm>
            <a:off x="-1391954" y="426927"/>
            <a:ext cx="7519990" cy="984875"/>
            <a:chOff x="0" y="-1"/>
            <a:chExt cx="7519989" cy="984872"/>
          </a:xfrm>
        </p:grpSpPr>
        <p:sp>
          <p:nvSpPr>
            <p:cNvPr id="459"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464" name="组合 1"/>
            <p:cNvGrpSpPr/>
            <p:nvPr/>
          </p:nvGrpSpPr>
          <p:grpSpPr>
            <a:xfrm>
              <a:off x="1875760" y="-1"/>
              <a:ext cx="3621247" cy="984872"/>
              <a:chOff x="42976" y="0"/>
              <a:chExt cx="3621247" cy="984868"/>
            </a:xfrm>
          </p:grpSpPr>
          <p:sp>
            <p:nvSpPr>
              <p:cNvPr id="460" name="矩形 3"/>
              <p:cNvSpPr txBox="1"/>
              <p:nvPr/>
            </p:nvSpPr>
            <p:spPr>
              <a:xfrm>
                <a:off x="659243" y="0"/>
                <a:ext cx="3004980" cy="98486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i="0" dirty="0">
                    <a:solidFill>
                      <a:srgbClr val="B4B4B4"/>
                    </a:solidFill>
                    <a:effectLst/>
                  </a:rPr>
                  <a:t>1.4 UML</a:t>
                </a:r>
                <a:r>
                  <a:rPr lang="zh-CN" altLang="en-US" b="1" i="0" dirty="0">
                    <a:solidFill>
                      <a:srgbClr val="B4B4B4"/>
                    </a:solidFill>
                    <a:effectLst/>
                    <a:latin typeface="Arial" panose="020B0604020202020204"/>
                  </a:rPr>
                  <a:t>中的关系</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463" name="组合 26"/>
              <p:cNvGrpSpPr/>
              <p:nvPr/>
            </p:nvGrpSpPr>
            <p:grpSpPr>
              <a:xfrm>
                <a:off x="42976" y="59689"/>
                <a:ext cx="248286" cy="383858"/>
                <a:chOff x="42976" y="20459"/>
                <a:chExt cx="248284" cy="383856"/>
              </a:xfrm>
            </p:grpSpPr>
            <p:sp>
              <p:nvSpPr>
                <p:cNvPr id="461"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462"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2" name="文本框 1"/>
          <p:cNvSpPr txBox="1"/>
          <p:nvPr/>
        </p:nvSpPr>
        <p:spPr>
          <a:xfrm>
            <a:off x="607950" y="2306572"/>
            <a:ext cx="11324045" cy="29854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2800" b="1" dirty="0">
                <a:solidFill>
                  <a:srgbClr val="FF0000"/>
                </a:solidFill>
                <a:latin typeface="+mj-lt"/>
              </a:rPr>
              <a:t>在</a:t>
            </a:r>
            <a:r>
              <a:rPr lang="en-US" altLang="zh-CN" sz="2800" b="1" dirty="0">
                <a:solidFill>
                  <a:srgbClr val="FF0000"/>
                </a:solidFill>
                <a:latin typeface="+mj-lt"/>
              </a:rPr>
              <a:t>UML</a:t>
            </a:r>
            <a:r>
              <a:rPr lang="zh-CN" altLang="en-US" sz="2800" b="1" dirty="0">
                <a:solidFill>
                  <a:srgbClr val="FF0000"/>
                </a:solidFill>
                <a:latin typeface="+mj-lt"/>
              </a:rPr>
              <a:t>中有</a:t>
            </a:r>
            <a:r>
              <a:rPr lang="en-US" altLang="zh-CN" sz="2800" b="1" dirty="0">
                <a:solidFill>
                  <a:srgbClr val="FF0000"/>
                </a:solidFill>
                <a:latin typeface="+mj-lt"/>
              </a:rPr>
              <a:t>4</a:t>
            </a:r>
            <a:r>
              <a:rPr lang="zh-CN" altLang="en-US" sz="2800" b="1" dirty="0">
                <a:solidFill>
                  <a:srgbClr val="FF0000"/>
                </a:solidFill>
                <a:latin typeface="+mj-lt"/>
              </a:rPr>
              <a:t>种关系</a:t>
            </a:r>
            <a:r>
              <a:rPr lang="en-US" altLang="zh-CN" sz="2800" b="1" dirty="0">
                <a:solidFill>
                  <a:srgbClr val="FF0000"/>
                </a:solidFill>
                <a:latin typeface="+mj-lt"/>
              </a:rPr>
              <a:t>:</a:t>
            </a:r>
            <a:r>
              <a:rPr lang="zh-CN" altLang="en-US" sz="2800" b="1" dirty="0">
                <a:solidFill>
                  <a:srgbClr val="FF0000"/>
                </a:solidFill>
                <a:latin typeface="+mj-lt"/>
              </a:rPr>
              <a:t>依赖、关联、泛化和实现。</a:t>
            </a:r>
            <a:endParaRPr lang="en-US" altLang="zh-CN" sz="2800" b="1" dirty="0">
              <a:solidFill>
                <a:srgbClr val="FF0000"/>
              </a:solidFill>
              <a:latin typeface="+mj-lt"/>
            </a:endParaRPr>
          </a:p>
          <a:p>
            <a:r>
              <a:rPr lang="en-US" altLang="zh-CN" sz="2000" dirty="0">
                <a:latin typeface="+mj-lt"/>
              </a:rPr>
              <a:t>(1)    </a:t>
            </a:r>
            <a:r>
              <a:rPr lang="zh-CN" altLang="en-US" sz="2000" dirty="0">
                <a:latin typeface="+mj-lt"/>
              </a:rPr>
              <a:t>依赖</a:t>
            </a:r>
            <a:r>
              <a:rPr lang="en-US" altLang="zh-CN" sz="2000" dirty="0">
                <a:latin typeface="+mj-lt"/>
              </a:rPr>
              <a:t>(dependency)</a:t>
            </a:r>
            <a:r>
              <a:rPr lang="zh-CN" altLang="en-US" sz="2000" dirty="0">
                <a:latin typeface="+mj-lt"/>
              </a:rPr>
              <a:t>是两个事物间的语义关系，其中一个事物</a:t>
            </a:r>
            <a:r>
              <a:rPr lang="en-US" altLang="zh-CN" sz="2000" dirty="0">
                <a:latin typeface="+mj-lt"/>
              </a:rPr>
              <a:t>(</a:t>
            </a:r>
            <a:r>
              <a:rPr lang="zh-CN" altLang="en-US" sz="2000" dirty="0">
                <a:latin typeface="+mj-lt"/>
              </a:rPr>
              <a:t>独立事物</a:t>
            </a:r>
            <a:r>
              <a:rPr lang="en-US" altLang="zh-CN" sz="2000" dirty="0">
                <a:latin typeface="+mj-lt"/>
              </a:rPr>
              <a:t>)</a:t>
            </a:r>
            <a:r>
              <a:rPr lang="zh-CN" altLang="en-US" sz="2000" dirty="0">
                <a:latin typeface="+mj-lt"/>
              </a:rPr>
              <a:t>发生变化会影响另一个事物</a:t>
            </a:r>
            <a:r>
              <a:rPr lang="en-US" altLang="zh-CN" sz="2000" dirty="0">
                <a:latin typeface="+mj-lt"/>
              </a:rPr>
              <a:t>(</a:t>
            </a:r>
            <a:r>
              <a:rPr lang="zh-CN" altLang="en-US" sz="2000" dirty="0">
                <a:latin typeface="+mj-lt"/>
              </a:rPr>
              <a:t>依赖事物</a:t>
            </a:r>
            <a:r>
              <a:rPr lang="en-US" altLang="zh-CN" sz="2000" dirty="0">
                <a:latin typeface="+mj-lt"/>
              </a:rPr>
              <a:t>)</a:t>
            </a:r>
            <a:r>
              <a:rPr lang="zh-CN" altLang="en-US" sz="2000" dirty="0">
                <a:latin typeface="+mj-lt"/>
              </a:rPr>
              <a:t>的语义。</a:t>
            </a:r>
            <a:endParaRPr lang="en-US" altLang="zh-CN" sz="2000" dirty="0">
              <a:latin typeface="+mj-lt"/>
            </a:endParaRPr>
          </a:p>
          <a:p>
            <a:pPr marL="457200" indent="-457200">
              <a:buAutoNum type="arabicParenBoth" startAt="2"/>
            </a:pPr>
            <a:r>
              <a:rPr lang="zh-CN" altLang="en-US" sz="2000" dirty="0">
                <a:latin typeface="+mj-lt"/>
              </a:rPr>
              <a:t>关联</a:t>
            </a:r>
            <a:r>
              <a:rPr lang="en-US" altLang="zh-CN" sz="2000" dirty="0">
                <a:latin typeface="+mj-lt"/>
              </a:rPr>
              <a:t>(association)</a:t>
            </a:r>
            <a:r>
              <a:rPr lang="zh-CN" altLang="en-US" sz="2000" dirty="0">
                <a:latin typeface="+mj-lt"/>
              </a:rPr>
              <a:t>指明了对象与另一个对象间的关系。</a:t>
            </a:r>
            <a:endParaRPr lang="en-US" altLang="zh-CN" sz="2000" b="1" dirty="0">
              <a:solidFill>
                <a:srgbClr val="FF0000"/>
              </a:solidFill>
              <a:latin typeface="+mj-lt"/>
            </a:endParaRPr>
          </a:p>
          <a:p>
            <a:r>
              <a:rPr lang="en-US" altLang="zh-CN" sz="2000" dirty="0">
                <a:latin typeface="+mj-lt"/>
              </a:rPr>
              <a:t>(3</a:t>
            </a:r>
            <a:r>
              <a:rPr lang="zh-CN" altLang="en-US" sz="2000" dirty="0">
                <a:latin typeface="+mj-lt"/>
              </a:rPr>
              <a:t>）泛化</a:t>
            </a:r>
            <a:r>
              <a:rPr lang="en-US" altLang="zh-CN" sz="2000" dirty="0">
                <a:latin typeface="+mj-lt"/>
              </a:rPr>
              <a:t>(generalization)</a:t>
            </a:r>
            <a:r>
              <a:rPr lang="zh-CN" altLang="en-US" sz="2000" dirty="0">
                <a:latin typeface="+mj-lt"/>
              </a:rPr>
              <a:t>是一种特殊／一般关系，是一种继承关系。特殊元素</a:t>
            </a:r>
            <a:r>
              <a:rPr lang="en-US" altLang="zh-CN" sz="2000" dirty="0">
                <a:latin typeface="+mj-lt"/>
              </a:rPr>
              <a:t>(</a:t>
            </a:r>
            <a:r>
              <a:rPr lang="zh-CN" altLang="en-US" sz="2000" dirty="0">
                <a:latin typeface="+mj-lt"/>
              </a:rPr>
              <a:t>子元素</a:t>
            </a:r>
            <a:r>
              <a:rPr lang="en-US" altLang="zh-CN" sz="2000" dirty="0">
                <a:latin typeface="+mj-lt"/>
              </a:rPr>
              <a:t>)</a:t>
            </a:r>
            <a:r>
              <a:rPr lang="zh-CN" altLang="en-US" sz="2000" dirty="0">
                <a:latin typeface="+mj-lt"/>
              </a:rPr>
              <a:t>的对象可替代一般元素</a:t>
            </a:r>
            <a:r>
              <a:rPr lang="en-US" altLang="zh-CN" sz="2000" dirty="0">
                <a:latin typeface="+mj-lt"/>
              </a:rPr>
              <a:t>(</a:t>
            </a:r>
            <a:r>
              <a:rPr lang="zh-CN" altLang="en-US" sz="2000" dirty="0">
                <a:latin typeface="+mj-lt"/>
              </a:rPr>
              <a:t>父元素</a:t>
            </a:r>
            <a:r>
              <a:rPr lang="en-US" altLang="zh-CN" sz="2000" dirty="0">
                <a:latin typeface="+mj-lt"/>
              </a:rPr>
              <a:t>)</a:t>
            </a:r>
            <a:r>
              <a:rPr lang="zh-CN" altLang="en-US" sz="2000" dirty="0">
                <a:latin typeface="+mj-lt"/>
              </a:rPr>
              <a:t>的对象，用这种方法，子元素共享了父元素的结构和行为。</a:t>
            </a:r>
            <a:endParaRPr lang="en-US" altLang="zh-CN" sz="2000" dirty="0">
              <a:latin typeface="+mj-lt"/>
            </a:endParaRPr>
          </a:p>
          <a:p>
            <a:r>
              <a:rPr lang="en-US" altLang="zh-CN" sz="2000" dirty="0">
                <a:latin typeface="+mj-lt"/>
              </a:rPr>
              <a:t>(4)</a:t>
            </a:r>
            <a:r>
              <a:rPr lang="zh-CN" altLang="en-US" sz="2000" dirty="0">
                <a:latin typeface="+mj-lt"/>
              </a:rPr>
              <a:t>实现</a:t>
            </a:r>
            <a:r>
              <a:rPr lang="en-US" altLang="zh-CN" sz="2000" dirty="0">
                <a:latin typeface="+mj-lt"/>
              </a:rPr>
              <a:t>(realization)</a:t>
            </a:r>
            <a:r>
              <a:rPr lang="zh-CN" altLang="en-US" sz="2000" dirty="0">
                <a:latin typeface="+mj-lt"/>
              </a:rPr>
              <a:t>是类元之间的语义关系，其中一个类元指定了由另一个类元保证执行的契约。在两种地方要遇到实现关系：一种是在接口和实现它们的类或构件之间；另一种是在用例和实现它们的协作之间。</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465"/>
                                        </p:tgtEl>
                                        <p:attrNameLst>
                                          <p:attrName>style.visibility</p:attrName>
                                        </p:attrNameLst>
                                      </p:cBhvr>
                                      <p:to>
                                        <p:strVal val="visible"/>
                                      </p:to>
                                    </p:set>
                                    <p:anim calcmode="lin" valueType="num">
                                      <p:cBhvr>
                                        <p:cTn id="7" dur="500" fill="hold"/>
                                        <p:tgtEl>
                                          <p:spTgt spid="465"/>
                                        </p:tgtEl>
                                        <p:attrNameLst>
                                          <p:attrName>ppt_x</p:attrName>
                                        </p:attrNameLst>
                                      </p:cBhvr>
                                      <p:tavLst>
                                        <p:tav tm="0">
                                          <p:val>
                                            <p:strVal val="#ppt_x"/>
                                          </p:val>
                                        </p:tav>
                                        <p:tav tm="100000">
                                          <p:val>
                                            <p:strVal val="#ppt_x"/>
                                          </p:val>
                                        </p:tav>
                                      </p:tavLst>
                                    </p:anim>
                                    <p:anim calcmode="lin" valueType="num">
                                      <p:cBhvr>
                                        <p:cTn id="8" dur="500" fill="hold"/>
                                        <p:tgtEl>
                                          <p:spTgt spid="4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 calcmode="lin" valueType="num">
                                      <p:cBhvr additive="base">
                                        <p:cTn id="3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1623046" y="307989"/>
            <a:ext cx="7519990" cy="984875"/>
            <a:chOff x="0" y="-1"/>
            <a:chExt cx="7519989" cy="984872"/>
          </a:xfrm>
        </p:grpSpPr>
        <p:sp>
          <p:nvSpPr>
            <p:cNvPr id="497"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1875760" y="-1"/>
              <a:ext cx="3249350" cy="984872"/>
              <a:chOff x="42976" y="0"/>
              <a:chExt cx="3249350" cy="984868"/>
            </a:xfrm>
          </p:grpSpPr>
          <p:sp>
            <p:nvSpPr>
              <p:cNvPr id="498" name="矩形 3"/>
              <p:cNvSpPr txBox="1"/>
              <p:nvPr/>
            </p:nvSpPr>
            <p:spPr>
              <a:xfrm>
                <a:off x="659243" y="0"/>
                <a:ext cx="2633083" cy="98486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i="0" dirty="0">
                    <a:solidFill>
                      <a:srgbClr val="B4B4B4"/>
                    </a:solidFill>
                    <a:effectLst/>
                  </a:rPr>
                  <a:t>2.1 UML</a:t>
                </a:r>
                <a:r>
                  <a:rPr lang="zh-CN" altLang="en-US" b="1" dirty="0">
                    <a:solidFill>
                      <a:srgbClr val="B4B4B4"/>
                    </a:solidFill>
                  </a:rPr>
                  <a:t>的视图</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42976" y="59689"/>
                <a:ext cx="248286" cy="383858"/>
                <a:chOff x="42976" y="20459"/>
                <a:chExt cx="248284" cy="383856"/>
              </a:xfrm>
            </p:grpSpPr>
            <p:sp>
              <p:nvSpPr>
                <p:cNvPr id="49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sp>
        <p:nvSpPr>
          <p:cNvPr id="2" name="文本框 1"/>
          <p:cNvSpPr txBox="1"/>
          <p:nvPr/>
        </p:nvSpPr>
        <p:spPr>
          <a:xfrm>
            <a:off x="252713" y="1534390"/>
            <a:ext cx="9306065" cy="4524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UML</a:t>
            </a:r>
            <a:r>
              <a:rPr kumimoji="0" lang="zh-CN" altLang="en-US" sz="28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中的视图一般分为以下</a:t>
            </a:r>
            <a:r>
              <a:rPr kumimoji="0" lang="en-US" altLang="zh-CN" sz="28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5</a:t>
            </a:r>
            <a:r>
              <a:rPr kumimoji="0" lang="zh-CN" altLang="en-US" sz="28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种。</a:t>
            </a:r>
            <a:endParaRPr kumimoji="0" lang="en-US" altLang="zh-CN" sz="28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(1) </a:t>
            </a:r>
            <a:r>
              <a:rPr kumimoji="0" lang="zh-CN" altLang="en-US" sz="2000" b="0" i="0" u="none" strike="noStrike" cap="none" spc="0" normalizeH="0" baseline="0" dirty="0">
                <a:ln>
                  <a:noFill/>
                </a:ln>
                <a:solidFill>
                  <a:srgbClr val="FF0000"/>
                </a:solidFill>
                <a:effectLst/>
                <a:uFillTx/>
                <a:latin typeface="+mj-lt"/>
                <a:ea typeface="Calibri" panose="020F0502020204030204"/>
                <a:cs typeface="Calibri" panose="020F0502020204030204"/>
                <a:sym typeface="Calibri" panose="020F0502020204030204"/>
              </a:rPr>
              <a:t>用例视图</a:t>
            </a:r>
            <a:r>
              <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用例视图主要强调从系统的外部参与者</a:t>
            </a:r>
            <a:r>
              <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主要是用户</a:t>
            </a:r>
            <a:r>
              <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的角度所看到的或需要的系统功能。</a:t>
            </a:r>
            <a:endPar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(2</a:t>
            </a:r>
            <a:r>
              <a:rPr kumimoji="0" lang="zh-CN" altLang="en-US"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rgbClr val="FF0000"/>
                </a:solidFill>
                <a:effectLst/>
                <a:uFillTx/>
                <a:latin typeface="+mj-lt"/>
                <a:ea typeface="Calibri" panose="020F0502020204030204"/>
                <a:cs typeface="Calibri" panose="020F0502020204030204"/>
                <a:sym typeface="Calibri" panose="020F0502020204030204"/>
              </a:rPr>
              <a:t>逻辑视图</a:t>
            </a:r>
            <a:r>
              <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逻辑视图主要是从系统的静态结构和动态行为角度显示如何实现系统的功能。</a:t>
            </a:r>
            <a:endPar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(3</a:t>
            </a:r>
            <a:r>
              <a:rPr kumimoji="0" lang="zh-CN" altLang="en-US"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rgbClr val="FF0000"/>
                </a:solidFill>
                <a:effectLst/>
                <a:uFillTx/>
                <a:latin typeface="+mj-lt"/>
                <a:ea typeface="Calibri" panose="020F0502020204030204"/>
                <a:cs typeface="Calibri" panose="020F0502020204030204"/>
                <a:sym typeface="Calibri" panose="020F0502020204030204"/>
              </a:rPr>
              <a:t>并发视图</a:t>
            </a:r>
            <a:r>
              <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并发视图显示了系统的并发性</a:t>
            </a:r>
            <a:r>
              <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并解决在并发系统中存在的通信问题和同步问题。</a:t>
            </a:r>
            <a:endPar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(4</a:t>
            </a:r>
            <a:r>
              <a:rPr kumimoji="0" lang="zh-CN" altLang="en-US"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rgbClr val="FF0000"/>
                </a:solidFill>
                <a:effectLst/>
                <a:uFillTx/>
                <a:latin typeface="+mj-lt"/>
                <a:ea typeface="Calibri" panose="020F0502020204030204"/>
                <a:cs typeface="Calibri" panose="020F0502020204030204"/>
                <a:sym typeface="Calibri" panose="020F0502020204030204"/>
              </a:rPr>
              <a:t>组件视图</a:t>
            </a:r>
            <a:r>
              <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组件视图显示代码组件的组织结构。</a:t>
            </a:r>
            <a:endPar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(5</a:t>
            </a:r>
            <a:r>
              <a:rPr kumimoji="0" lang="zh-CN" altLang="en-US"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rgbClr val="FF0000"/>
                </a:solidFill>
                <a:effectLst/>
                <a:uFillTx/>
                <a:latin typeface="+mj-lt"/>
                <a:ea typeface="Calibri" panose="020F0502020204030204"/>
                <a:cs typeface="Calibri" panose="020F0502020204030204"/>
                <a:sym typeface="Calibri" panose="020F0502020204030204"/>
              </a:rPr>
              <a:t>配置视图</a:t>
            </a:r>
            <a:r>
              <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配置视图主要描述了系统具体如何进行部署。部署指的是将系统配置到由计算机和设备组成的物理结构上。</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1" animBg="1" advAuto="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3" name="组合 2"/>
          <p:cNvGrpSpPr/>
          <p:nvPr/>
        </p:nvGrpSpPr>
        <p:grpSpPr>
          <a:xfrm>
            <a:off x="-1623046" y="307989"/>
            <a:ext cx="7519990" cy="984875"/>
            <a:chOff x="0" y="-1"/>
            <a:chExt cx="7519989" cy="984872"/>
          </a:xfrm>
        </p:grpSpPr>
        <p:sp>
          <p:nvSpPr>
            <p:cNvPr id="497" name="矩形 10"/>
            <p:cNvSpPr/>
            <p:nvPr/>
          </p:nvSpPr>
          <p:spPr>
            <a:xfrm rot="10800000">
              <a:off x="0" y="713290"/>
              <a:ext cx="7519989" cy="4572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02" name="组合 1"/>
            <p:cNvGrpSpPr/>
            <p:nvPr/>
          </p:nvGrpSpPr>
          <p:grpSpPr>
            <a:xfrm>
              <a:off x="1875760" y="-1"/>
              <a:ext cx="3268586" cy="984872"/>
              <a:chOff x="42976" y="0"/>
              <a:chExt cx="3268586" cy="984868"/>
            </a:xfrm>
          </p:grpSpPr>
          <p:sp>
            <p:nvSpPr>
              <p:cNvPr id="498" name="矩形 3"/>
              <p:cNvSpPr txBox="1"/>
              <p:nvPr/>
            </p:nvSpPr>
            <p:spPr>
              <a:xfrm>
                <a:off x="659243" y="0"/>
                <a:ext cx="2652319" cy="984868"/>
              </a:xfrm>
              <a:prstGeom prst="rect">
                <a:avLst/>
              </a:prstGeom>
              <a:noFill/>
              <a:ln w="12700" cap="flat">
                <a:noFill/>
                <a:miter lim="400000"/>
              </a:ln>
              <a:effectLst/>
            </p:spPr>
            <p:txBody>
              <a:bodyPr wrap="none" lIns="45715" tIns="45715" rIns="45715" bIns="45715" numCol="1" anchor="t">
                <a:spAutoFit/>
              </a:bodyPr>
              <a:lstStyle>
                <a:lvl1pPr>
                  <a:defRPr sz="29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Arial" panose="020B0604020202020204"/>
                    <a:ea typeface="Arial" panose="020B0604020202020204"/>
                    <a:cs typeface="Arial" panose="020B0604020202020204"/>
                    <a:sym typeface="Arial" panose="020B0604020202020204"/>
                  </a:defRPr>
                </a:pPr>
                <a:r>
                  <a:rPr lang="en-US" altLang="zh-CN" b="1" i="0" dirty="0">
                    <a:solidFill>
                      <a:srgbClr val="B4B4B4"/>
                    </a:solidFill>
                    <a:effectLst/>
                  </a:rPr>
                  <a:t>2.1</a:t>
                </a:r>
                <a:r>
                  <a:rPr lang="en-US" altLang="zh-CN" b="1" dirty="0">
                    <a:solidFill>
                      <a:srgbClr val="B4B4B4"/>
                    </a:solidFill>
                  </a:rPr>
                  <a:t>(1) </a:t>
                </a:r>
                <a:r>
                  <a:rPr lang="zh-CN" altLang="en-US" b="1" dirty="0">
                    <a:solidFill>
                      <a:srgbClr val="B4B4B4"/>
                    </a:solidFill>
                  </a:rPr>
                  <a:t>用例视图</a:t>
                </a:r>
                <a:endParaRPr lang="zh-CN" altLang="en-US" b="1" i="0" dirty="0">
                  <a:solidFill>
                    <a:srgbClr val="B4B4B4"/>
                  </a:solidFill>
                  <a:effectLst/>
                  <a:latin typeface="PingFang SC"/>
                </a:endParaRPr>
              </a:p>
              <a:p>
                <a:pPr>
                  <a:defRPr>
                    <a:latin typeface="Arial" panose="020B0604020202020204"/>
                    <a:ea typeface="Arial" panose="020B0604020202020204"/>
                    <a:cs typeface="Arial" panose="020B0604020202020204"/>
                    <a:sym typeface="Arial" panose="020B0604020202020204"/>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01" name="组合 26"/>
              <p:cNvGrpSpPr/>
              <p:nvPr/>
            </p:nvGrpSpPr>
            <p:grpSpPr>
              <a:xfrm>
                <a:off x="42976" y="59689"/>
                <a:ext cx="248286" cy="383858"/>
                <a:chOff x="42976" y="20459"/>
                <a:chExt cx="248284" cy="383856"/>
              </a:xfrm>
            </p:grpSpPr>
            <p:sp>
              <p:nvSpPr>
                <p:cNvPr id="499" name="直接连接符 27"/>
                <p:cNvSpPr/>
                <p:nvPr/>
              </p:nvSpPr>
              <p:spPr>
                <a:xfrm>
                  <a:off x="42976" y="20459"/>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500" name="直接连接符 28"/>
                <p:cNvSpPr/>
                <p:nvPr/>
              </p:nvSpPr>
              <p:spPr>
                <a:xfrm flipH="1">
                  <a:off x="42976" y="218103"/>
                  <a:ext cx="248286" cy="186214"/>
                </a:xfrm>
                <a:prstGeom prst="line">
                  <a:avLst/>
                </a:prstGeom>
                <a:noFill/>
                <a:ln w="19050" cap="flat">
                  <a:solidFill>
                    <a:schemeClr val="accent3"/>
                  </a:solidFill>
                  <a:prstDash val="solid"/>
                  <a:miter lim="800000"/>
                  <a:headEnd type="oval" w="med" len="med"/>
                  <a:tailEnd type="oval" w="med" len="med"/>
                </a:ln>
                <a:effectLst/>
              </p:spPr>
              <p:txBody>
                <a:bodyPr wrap="square" lIns="45719" tIns="45719" rIns="45719" bIns="45719" numCol="1" anchor="t">
                  <a:noAutofit/>
                </a:bodyPr>
                <a:lstStyle/>
                <a:p>
                  <a:endParaRPr/>
                </a:p>
              </p:txBody>
            </p:sp>
          </p:grpSp>
        </p:grpSp>
      </p:grpSp>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6089650" y="1164136"/>
            <a:ext cx="5932657" cy="5413676"/>
          </a:xfrm>
          <a:prstGeom prst="rect">
            <a:avLst/>
          </a:prstGeom>
        </p:spPr>
      </p:pic>
      <p:sp>
        <p:nvSpPr>
          <p:cNvPr id="5" name="文本框 4"/>
          <p:cNvSpPr txBox="1"/>
          <p:nvPr/>
        </p:nvSpPr>
        <p:spPr>
          <a:xfrm flipH="1">
            <a:off x="501002" y="1164136"/>
            <a:ext cx="5192525" cy="56938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1.</a:t>
            </a:r>
            <a:r>
              <a:rPr kumimoji="0" lang="zh-CN" altLang="en-US" sz="24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rPr>
              <a:t>用例视图</a:t>
            </a:r>
            <a:endParaRPr kumimoji="0" lang="en-US" altLang="zh-CN" sz="2400" b="0" i="0" u="none" strike="noStrike" cap="none" spc="0" normalizeH="0" baseline="0" dirty="0">
              <a:ln>
                <a:noFill/>
              </a:ln>
              <a:solidFill>
                <a:schemeClr val="tx1"/>
              </a:solidFill>
              <a:effectLst/>
              <a:uFillTx/>
              <a:latin typeface="+mj-lt"/>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     </a:t>
            </a:r>
            <a:r>
              <a:rPr kumimoji="0" lang="zh-CN" altLang="en-US"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用例视图也称为外部视图、功能视图、用户视图。</a:t>
            </a:r>
            <a:endParaRPr lang="en-US" altLang="zh-CN" sz="2000" dirty="0">
              <a:latin typeface="+mj-lt"/>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rgbClr val="FF0000"/>
                </a:solidFill>
                <a:effectLst/>
                <a:uFillTx/>
                <a:latin typeface="+mj-lt"/>
                <a:ea typeface="Calibri" panose="020F0502020204030204"/>
                <a:cs typeface="Calibri" panose="020F0502020204030204"/>
                <a:sym typeface="Calibri" panose="020F0502020204030204"/>
              </a:rPr>
              <a:t>主要描述一个系统应具备的功能是从系统的外部参与者所能看到的系统功能。</a:t>
            </a:r>
            <a:endParaRPr kumimoji="0" lang="en-US" altLang="zh-CN" sz="2000" b="0" i="0" u="none" strike="noStrike" cap="none" spc="0" normalizeH="0" baseline="0" dirty="0">
              <a:ln>
                <a:noFill/>
              </a:ln>
              <a:solidFill>
                <a:srgbClr val="FF0000"/>
              </a:solidFill>
              <a:effectLst/>
              <a:uFillTx/>
              <a:latin typeface="+mj-lt"/>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sz="2000" b="0" i="0" u="none" strike="noStrike" cap="none" spc="0" normalizeH="0" baseline="0" dirty="0">
              <a:ln>
                <a:noFill/>
              </a:ln>
              <a:solidFill>
                <a:srgbClr val="FF0000"/>
              </a:solidFill>
              <a:effectLst/>
              <a:uFillTx/>
              <a:latin typeface="+mj-lt"/>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用例表示的是系统的一个功能单元</a:t>
            </a:r>
            <a:r>
              <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可以被描述为参与者与系统之间的一次交互作用。</a:t>
            </a:r>
            <a:endPar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用例模型的用途主要是列举出系统中的用例和参与者</a:t>
            </a:r>
            <a:r>
              <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并指出哪个参与者参与了哪个用例的执行。</a:t>
            </a:r>
            <a:endPar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用例视图是其他</a:t>
            </a:r>
            <a:r>
              <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4</a:t>
            </a:r>
            <a:r>
              <a:rPr kumimoji="0" lang="zh-CN" altLang="en-US"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种视图的核心</a:t>
            </a:r>
            <a:r>
              <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a:t>
            </a:r>
            <a:r>
              <a:rPr kumimoji="0" lang="zh-CN" altLang="en-US"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rPr>
              <a:t>它的内容直接驱动其他视图的开发。</a:t>
            </a:r>
            <a:endParaRPr kumimoji="0" lang="en-US" altLang="zh-CN"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sz="2000" b="0" i="0" u="none" strike="noStrike" cap="none" spc="0" normalizeH="0" baseline="0" dirty="0">
              <a:ln>
                <a:noFill/>
              </a:ln>
              <a:solidFill>
                <a:srgbClr val="FF0000"/>
              </a:solidFill>
              <a:effectLst/>
              <a:uFillTx/>
              <a:latin typeface="+mj-lt"/>
              <a:ea typeface="Calibri" panose="020F0502020204030204"/>
              <a:cs typeface="Calibri" panose="020F0502020204030204"/>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zh-CN" altLang="en-US" sz="2000" dirty="0">
                <a:solidFill>
                  <a:srgbClr val="FF0000"/>
                </a:solidFill>
                <a:latin typeface="+mj-lt"/>
              </a:rPr>
              <a:t>使用人员是用户</a:t>
            </a:r>
            <a:endParaRPr kumimoji="0" lang="en-US" altLang="zh-CN" sz="2000" b="0" i="0" u="none" strike="noStrike" cap="none" spc="0" normalizeH="0" baseline="0" dirty="0">
              <a:ln>
                <a:noFill/>
              </a:ln>
              <a:solidFill>
                <a:srgbClr val="FF0000"/>
              </a:solidFill>
              <a:effectLst/>
              <a:uFillTx/>
              <a:latin typeface="+mj-lt"/>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rgbClr val="000000"/>
              </a:solidFill>
              <a:effectLst/>
              <a:uFillTx/>
              <a:latin typeface="+mj-lt"/>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indefinite" fill="hold"/>
                                        <p:tgtEl>
                                          <p:spTgt spid="503"/>
                                        </p:tgtEl>
                                        <p:attrNameLst>
                                          <p:attrName>style.visibility</p:attrName>
                                        </p:attrNameLst>
                                      </p:cBhvr>
                                      <p:to>
                                        <p:strVal val="visible"/>
                                      </p:to>
                                    </p:set>
                                    <p:anim calcmode="lin" valueType="num">
                                      <p:cBhvr>
                                        <p:cTn id="7" dur="500" fill="hold"/>
                                        <p:tgtEl>
                                          <p:spTgt spid="503"/>
                                        </p:tgtEl>
                                        <p:attrNameLst>
                                          <p:attrName>ppt_x</p:attrName>
                                        </p:attrNameLst>
                                      </p:cBhvr>
                                      <p:tavLst>
                                        <p:tav tm="0">
                                          <p:val>
                                            <p:strVal val="#ppt_x"/>
                                          </p:val>
                                        </p:tav>
                                        <p:tav tm="100000">
                                          <p:val>
                                            <p:strVal val="#ppt_x"/>
                                          </p:val>
                                        </p:tav>
                                      </p:tavLst>
                                    </p:anim>
                                    <p:anim calcmode="lin" valueType="num">
                                      <p:cBhvr>
                                        <p:cTn id="8"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animBg="1" advAuto="0"/>
      <p:bldP spid="5" grpId="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FFBF53"/>
      </a:accent1>
      <a:accent2>
        <a:srgbClr val="F17475"/>
      </a:accent2>
      <a:accent3>
        <a:srgbClr val="01B3C5"/>
      </a:accent3>
      <a:accent4>
        <a:srgbClr val="77448C"/>
      </a:accent4>
      <a:accent5>
        <a:srgbClr val="00AF92"/>
      </a:accent5>
      <a:accent6>
        <a:srgbClr val="C65885"/>
      </a:accent6>
      <a:hlink>
        <a:srgbClr val="0000FF"/>
      </a:hlink>
      <a:folHlink>
        <a:srgbClr val="FF00FF"/>
      </a:folHlink>
    </a:clrScheme>
    <a:fontScheme name="Office Theme">
      <a:majorFont>
        <a:latin typeface="等线"/>
        <a:ea typeface="等线"/>
        <a:cs typeface="等线"/>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FFBF53"/>
      </a:accent1>
      <a:accent2>
        <a:srgbClr val="F17475"/>
      </a:accent2>
      <a:accent3>
        <a:srgbClr val="01B3C5"/>
      </a:accent3>
      <a:accent4>
        <a:srgbClr val="77448C"/>
      </a:accent4>
      <a:accent5>
        <a:srgbClr val="00AF92"/>
      </a:accent5>
      <a:accent6>
        <a:srgbClr val="C65885"/>
      </a:accent6>
      <a:hlink>
        <a:srgbClr val="0000FF"/>
      </a:hlink>
      <a:folHlink>
        <a:srgbClr val="FF00FF"/>
      </a:folHlink>
    </a:clrScheme>
    <a:fontScheme name="Office Theme">
      <a:majorFont>
        <a:latin typeface="等线"/>
        <a:ea typeface="等线"/>
        <a:cs typeface="等线"/>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panose="020F0502020204030204"/>
            <a:ea typeface="Calibri" panose="020F0502020204030204"/>
            <a:cs typeface="Calibri" panose="020F0502020204030204"/>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4768</Words>
  <Application>Microsoft Office PowerPoint</Application>
  <PresentationFormat>自定义</PresentationFormat>
  <Paragraphs>411</Paragraphs>
  <Slides>59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59</vt:i4>
      </vt:variant>
    </vt:vector>
  </HeadingPairs>
  <TitlesOfParts>
    <vt:vector size="69" baseType="lpstr">
      <vt:lpstr>Helvetica Neue</vt:lpstr>
      <vt:lpstr>ITC Avant Garde Std Bk</vt:lpstr>
      <vt:lpstr>PingFang SC</vt:lpstr>
      <vt:lpstr>等线</vt:lpstr>
      <vt:lpstr>华文黑体-日</vt:lpstr>
      <vt:lpstr>微软雅黑</vt:lpstr>
      <vt:lpstr>Arial</vt:lpstr>
      <vt:lpstr>Calibri</vt:lpstr>
      <vt:lpstr>Calibri Light</vt:lpstr>
      <vt:lpstr>Office Theme</vt:lpstr>
      <vt:lpstr>PowerPoint 演示文稿</vt:lpstr>
      <vt:lpstr>PowerPoint 演示文稿</vt:lpstr>
      <vt:lpstr>QUESTION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QUSETION</vt:lpstr>
      <vt:lpstr>PowerPoint 演示文稿</vt:lpstr>
      <vt:lpstr>PowerPoint 演示文稿</vt:lpstr>
      <vt:lpstr>PowerPoint 演示文稿</vt:lpstr>
      <vt:lpstr>PowerPoint 演示文稿</vt:lpstr>
      <vt:lpstr>PowerPoint 演示文稿</vt:lpstr>
      <vt:lpstr>PowerPoint 演示文稿</vt:lpstr>
      <vt:lpstr>QUSETION</vt:lpstr>
      <vt:lpstr>PowerPoint 演示文稿</vt:lpstr>
      <vt:lpstr>PowerPoint 演示文稿</vt:lpstr>
      <vt:lpstr>PowerPoint 演示文稿</vt:lpstr>
      <vt:lpstr>PowerPoint 演示文稿</vt:lpstr>
      <vt:lpstr>PowerPoint 演示文稿</vt:lpstr>
      <vt:lpstr>QUSETION</vt:lpstr>
      <vt:lpstr>PowerPoint 演示文稿</vt:lpstr>
      <vt:lpstr>PowerPoint 演示文稿</vt:lpstr>
      <vt:lpstr>PowerPoint 演示文稿</vt:lpstr>
      <vt:lpstr>PowerPoint 演示文稿</vt:lpstr>
      <vt:lpstr>QUESTION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张淇</dc:creator>
  <cp:lastModifiedBy>killer Calculus</cp:lastModifiedBy>
  <cp:revision>4</cp:revision>
  <dcterms:created xsi:type="dcterms:W3CDTF">2022-03-14T12:54:57Z</dcterms:created>
  <dcterms:modified xsi:type="dcterms:W3CDTF">2022-03-20T12:44:38Z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y fmtid="{D5CDD505-2E9C-101B-9397-08002B2CF9AE}" pid="3" name="ICV">
    <vt:lpwstr>7CD859014DAF4AAE865BA2067722FB1A</vt:lpwstr>
  </property>
</Properties>
</file>